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6" r:id="rId3"/>
  </p:sldMasterIdLst>
  <p:notesMasterIdLst>
    <p:notesMasterId r:id="rId16"/>
  </p:notesMasterIdLst>
  <p:handoutMasterIdLst>
    <p:handoutMasterId r:id="rId17"/>
  </p:handoutMasterIdLst>
  <p:sldIdLst>
    <p:sldId id="256" r:id="rId4"/>
    <p:sldId id="311" r:id="rId5"/>
    <p:sldId id="294" r:id="rId6"/>
    <p:sldId id="295" r:id="rId7"/>
    <p:sldId id="298" r:id="rId8"/>
    <p:sldId id="299" r:id="rId9"/>
    <p:sldId id="300" r:id="rId10"/>
    <p:sldId id="314" r:id="rId11"/>
    <p:sldId id="315" r:id="rId12"/>
    <p:sldId id="301" r:id="rId13"/>
    <p:sldId id="302" r:id="rId14"/>
    <p:sldId id="293" r:id="rId15"/>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04D"/>
    <a:srgbClr val="2661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434" autoAdjust="0"/>
  </p:normalViewPr>
  <p:slideViewPr>
    <p:cSldViewPr snapToGrid="0">
      <p:cViewPr varScale="1">
        <p:scale>
          <a:sx n="59" d="100"/>
          <a:sy n="59" d="100"/>
        </p:scale>
        <p:origin x="146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r>
              <a:rPr lang="en-US"/>
              <a:t>Workshop &amp; Lab demonstration, 10-14 Octobrer 2022, UNSA Sarajevo , BH</a:t>
            </a:r>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9A9319A-59D2-42A6-8D44-3DF15F31FA27}" type="datetimeFigureOut">
              <a:rPr lang="el-GR"/>
              <a:pPr>
                <a:defRPr/>
              </a:pPr>
              <a:t>29/11/2022</a:t>
            </a:fld>
            <a:endParaRPr lang="el-G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FEE2104D-845E-401A-A80A-FBCCD8BF54F4}" type="slidenum">
              <a:rPr lang="el-GR" altLang="en-US"/>
              <a:pPr/>
              <a:t>‹#›</a:t>
            </a:fld>
            <a:endParaRPr lang="el-G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r>
              <a:rPr lang="en-US"/>
              <a:t>Workshop &amp; Lab demonstration, 10-14 Octobrer 2022, UNSA Sarajevo , BH</a:t>
            </a:r>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371380A-9210-4E8B-86C8-C35F4AEA32B8}" type="datetimeFigureOut">
              <a:rPr lang="el-GR"/>
              <a:pPr>
                <a:defRPr/>
              </a:pPr>
              <a:t>29/11/2022</a:t>
            </a:fld>
            <a:endParaRPr lang="el-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99D90525-7460-4347-9426-ED0925258CBC}" type="slidenum">
              <a:rPr lang="el-GR" altLang="en-US"/>
              <a:pPr/>
              <a:t>‹#›</a:t>
            </a:fld>
            <a:endParaRPr lang="el-GR"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a:p>
        </p:txBody>
      </p:sp>
      <p:sp>
        <p:nvSpPr>
          <p:cNvPr id="20484" name="Slide Number Placeholder 3"/>
          <p:cNvSpPr>
            <a:spLocks noGrp="1"/>
          </p:cNvSpPr>
          <p:nvPr>
            <p:ph type="sldNum" sz="quarter" idx="5"/>
          </p:nvPr>
        </p:nvSpPr>
        <p:spPr bwMode="auto">
          <a:noFill/>
          <a:ln>
            <a:miter lim="800000"/>
            <a:headEnd/>
            <a:tailEnd/>
          </a:ln>
        </p:spPr>
        <p:txBody>
          <a:bodyPr/>
          <a:lstStyle/>
          <a:p>
            <a:fld id="{9FB052F2-6E40-4F4A-A735-F198CF66E9AD}" type="slidenum">
              <a:rPr lang="el-GR" altLang="en-US"/>
              <a:pPr/>
              <a:t>1</a:t>
            </a:fld>
            <a:endParaRPr lang="el-GR" altLang="en-US"/>
          </a:p>
        </p:txBody>
      </p:sp>
      <p:sp>
        <p:nvSpPr>
          <p:cNvPr id="2" name="Header Placeholder 1"/>
          <p:cNvSpPr>
            <a:spLocks noGrp="1"/>
          </p:cNvSpPr>
          <p:nvPr>
            <p:ph type="hdr" sz="quarter"/>
          </p:nvPr>
        </p:nvSpPr>
        <p:spPr/>
        <p:txBody>
          <a:bodyPr/>
          <a:lstStyle/>
          <a:p>
            <a:pPr>
              <a:defRPr/>
            </a:pPr>
            <a:r>
              <a:rPr lang="en-US"/>
              <a:t>Workshop &amp; Lab demonstration, 10-14 Octobrer 2022, UNSA Sarajevo , BH</a:t>
            </a:r>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Header Placeholder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t>Workshop &amp; Lab demonstration, 10-14 Octobrer 2022, UNSA Sarajevo , BH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40DEEE3-B189-46EC-B3B5-94F420BC97C1}" type="datetime1">
              <a:rPr lang="en-US"/>
              <a:pPr>
                <a:defRPr/>
              </a:pPr>
              <a:t>11/29/2022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AC827E5-B181-49EF-8BDF-57495407AFF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8CFBDDA-8C30-45C2-B158-138788CA1E24}" type="datetime1">
              <a:rPr lang="en-US"/>
              <a:pPr>
                <a:defRPr/>
              </a:pPr>
              <a:t>11/29/2022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06AD831-561E-4675-80A9-89FA3E5831A0}"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A4192B6-F019-4849-B1BE-FCACE4EB7B09}" type="datetime1">
              <a:rPr lang="en-US"/>
              <a:pPr>
                <a:defRPr/>
              </a:pPr>
              <a:t>11/29/2022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A25EFC-4C0F-4EED-9415-55F39C99CE24}"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1002134" y="1403350"/>
            <a:ext cx="7815756" cy="551574"/>
          </a:xfrm>
          <a:prstGeom prst="rect">
            <a:avLst/>
          </a:prstGeom>
        </p:spPr>
        <p:txBody>
          <a:bodyPr/>
          <a:lstStyle>
            <a:lvl1pPr marL="0" indent="0" algn="r">
              <a:buNone/>
              <a:defRPr sz="2800" baseline="0">
                <a:solidFill>
                  <a:schemeClr val="tx1">
                    <a:lumMod val="75000"/>
                    <a:lumOff val="25000"/>
                  </a:schemeClr>
                </a:solidFill>
              </a:defRPr>
            </a:lvl1pPr>
            <a:lvl2pPr marL="457200" indent="0" algn="r">
              <a:buNone/>
              <a:defRPr sz="3600">
                <a:solidFill>
                  <a:schemeClr val="tx1">
                    <a:lumMod val="75000"/>
                    <a:lumOff val="25000"/>
                  </a:schemeClr>
                </a:solidFill>
              </a:defRPr>
            </a:lvl2pPr>
          </a:lstStyle>
          <a:p>
            <a:pPr lvl="0"/>
            <a:r>
              <a:rPr lang="en-US"/>
              <a:t>Click to edit Master text styles</a:t>
            </a:r>
          </a:p>
        </p:txBody>
      </p:sp>
      <p:sp>
        <p:nvSpPr>
          <p:cNvPr id="13" name="Text Placeholder 12"/>
          <p:cNvSpPr>
            <a:spLocks noGrp="1"/>
          </p:cNvSpPr>
          <p:nvPr>
            <p:ph type="body" sz="quarter" idx="11"/>
          </p:nvPr>
        </p:nvSpPr>
        <p:spPr>
          <a:xfrm>
            <a:off x="1015340" y="3089275"/>
            <a:ext cx="7803001" cy="1466850"/>
          </a:xfrm>
          <a:prstGeom prst="rect">
            <a:avLst/>
          </a:prstGeom>
        </p:spPr>
        <p:txBody>
          <a:bodyPr/>
          <a:lstStyle>
            <a:lvl1pPr marL="0" indent="0" algn="r">
              <a:buNone/>
              <a:defRPr sz="2400" baseline="0">
                <a:solidFill>
                  <a:schemeClr val="tx1">
                    <a:lumMod val="75000"/>
                    <a:lumOff val="25000"/>
                  </a:schemeClr>
                </a:solidFill>
              </a:defRPr>
            </a:lvl1pPr>
          </a:lstStyle>
          <a:p>
            <a:pPr lvl="0"/>
            <a:r>
              <a:rPr lang="en-US"/>
              <a:t>Click to edit Master text styles</a:t>
            </a:r>
          </a:p>
        </p:txBody>
      </p:sp>
      <p:sp>
        <p:nvSpPr>
          <p:cNvPr id="17" name="Text Placeholder 16"/>
          <p:cNvSpPr>
            <a:spLocks noGrp="1"/>
          </p:cNvSpPr>
          <p:nvPr>
            <p:ph type="body" sz="quarter" idx="12"/>
          </p:nvPr>
        </p:nvSpPr>
        <p:spPr>
          <a:xfrm>
            <a:off x="1006078" y="2006601"/>
            <a:ext cx="7811351" cy="1033483"/>
          </a:xfrm>
          <a:prstGeom prst="rect">
            <a:avLst/>
          </a:prstGeom>
        </p:spPr>
        <p:txBody>
          <a:bodyPr/>
          <a:lstStyle>
            <a:lvl1pPr marL="0" indent="0" algn="r">
              <a:buNone/>
              <a:defRPr sz="3600">
                <a:solidFill>
                  <a:schemeClr val="tx1">
                    <a:lumMod val="75000"/>
                    <a:lumOff val="25000"/>
                  </a:schemeClr>
                </a:solidFill>
              </a:defRPr>
            </a:lvl1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Title 1"/>
          <p:cNvSpPr txBox="1">
            <a:spLocks/>
          </p:cNvSpPr>
          <p:nvPr userDrawn="1"/>
        </p:nvSpPr>
        <p:spPr>
          <a:xfrm>
            <a:off x="1943100" y="762000"/>
            <a:ext cx="6858000" cy="647700"/>
          </a:xfrm>
          <a:prstGeom prst="rect">
            <a:avLst/>
          </a:prstGeom>
        </p:spPr>
        <p:txBody>
          <a:bodyPr>
            <a:normAutofit fontScale="97500"/>
          </a:bodyPr>
          <a:lstStyle/>
          <a:p>
            <a:pPr algn="r" eaLnBrk="1" fontAlgn="auto" hangingPunct="1">
              <a:lnSpc>
                <a:spcPct val="90000"/>
              </a:lnSpc>
              <a:spcAft>
                <a:spcPts val="0"/>
              </a:spcAft>
              <a:defRPr/>
            </a:pPr>
            <a:r>
              <a:rPr lang="en-GB" sz="1600" dirty="0" err="1">
                <a:solidFill>
                  <a:schemeClr val="tx1">
                    <a:lumMod val="75000"/>
                    <a:lumOff val="25000"/>
                  </a:schemeClr>
                </a:solidFill>
                <a:latin typeface="+mj-lt"/>
                <a:ea typeface="+mj-ea"/>
                <a:cs typeface="+mj-cs"/>
              </a:rPr>
              <a:t>WPxx</a:t>
            </a:r>
            <a:r>
              <a:rPr lang="en-GB" sz="1600" dirty="0">
                <a:solidFill>
                  <a:schemeClr val="tx1">
                    <a:lumMod val="75000"/>
                    <a:lumOff val="25000"/>
                  </a:schemeClr>
                </a:solidFill>
                <a:latin typeface="+mj-lt"/>
                <a:ea typeface="+mj-ea"/>
                <a:cs typeface="+mj-cs"/>
              </a:rPr>
              <a:t>: Presentation Title </a:t>
            </a:r>
            <a:r>
              <a:rPr lang="en-GB" sz="1600" i="1" dirty="0">
                <a:solidFill>
                  <a:schemeClr val="tx1">
                    <a:lumMod val="75000"/>
                    <a:lumOff val="25000"/>
                  </a:schemeClr>
                </a:solidFill>
                <a:latin typeface="+mj-lt"/>
                <a:ea typeface="+mj-ea"/>
                <a:cs typeface="+mj-cs"/>
              </a:rPr>
              <a:t>(Partner acronym)</a:t>
            </a:r>
          </a:p>
          <a:p>
            <a:pPr algn="r" eaLnBrk="1" fontAlgn="auto" hangingPunct="1">
              <a:lnSpc>
                <a:spcPct val="90000"/>
              </a:lnSpc>
              <a:spcAft>
                <a:spcPts val="0"/>
              </a:spcAft>
              <a:defRPr/>
            </a:pPr>
            <a:endParaRPr lang="el-GR" sz="1600" dirty="0">
              <a:solidFill>
                <a:schemeClr val="tx1">
                  <a:lumMod val="75000"/>
                  <a:lumOff val="25000"/>
                </a:schemeClr>
              </a:solidFill>
              <a:latin typeface="+mj-lt"/>
              <a:ea typeface="+mj-ea"/>
              <a:cs typeface="+mj-cs"/>
            </a:endParaRPr>
          </a:p>
        </p:txBody>
      </p:sp>
      <p:cxnSp>
        <p:nvCxnSpPr>
          <p:cNvPr id="5" name="Straight Connector 4"/>
          <p:cNvCxnSpPr/>
          <p:nvPr userDrawn="1"/>
        </p:nvCxnSpPr>
        <p:spPr>
          <a:xfrm rot="5400000">
            <a:off x="8585994" y="921544"/>
            <a:ext cx="431800" cy="1588"/>
          </a:xfrm>
          <a:prstGeom prst="line">
            <a:avLst/>
          </a:prstGeom>
          <a:ln w="28575" cap="flat" cmpd="sng" algn="ctr">
            <a:solidFill>
              <a:schemeClr val="accent6">
                <a:lumMod val="50000"/>
              </a:schemeClr>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1064173" y="2364829"/>
            <a:ext cx="7727402" cy="3774035"/>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6" name="Text Placeholder 5"/>
          <p:cNvSpPr>
            <a:spLocks noGrp="1"/>
          </p:cNvSpPr>
          <p:nvPr>
            <p:ph type="body" sz="quarter" idx="10"/>
          </p:nvPr>
        </p:nvSpPr>
        <p:spPr>
          <a:xfrm>
            <a:off x="1040607" y="1276351"/>
            <a:ext cx="7761685" cy="898525"/>
          </a:xfrm>
          <a:prstGeom prst="rect">
            <a:avLst/>
          </a:prstGeom>
        </p:spPr>
        <p:txBody>
          <a:bodyPr/>
          <a:lstStyle>
            <a:lvl1pPr marL="0" indent="0">
              <a:buNone/>
              <a:defRPr baseline="0">
                <a:solidFill>
                  <a:schemeClr val="tx1">
                    <a:lumMod val="75000"/>
                    <a:lumOff val="25000"/>
                  </a:schemeClr>
                </a:solidFill>
              </a:defRPr>
            </a:lvl1pPr>
          </a:lstStyle>
          <a:p>
            <a:pPr lvl="0"/>
            <a:r>
              <a:rPr lang="en-US"/>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3" name="Title 1"/>
          <p:cNvSpPr txBox="1">
            <a:spLocks/>
          </p:cNvSpPr>
          <p:nvPr userDrawn="1"/>
        </p:nvSpPr>
        <p:spPr>
          <a:xfrm>
            <a:off x="1943100" y="762000"/>
            <a:ext cx="6858000" cy="647700"/>
          </a:xfrm>
          <a:prstGeom prst="rect">
            <a:avLst/>
          </a:prstGeom>
        </p:spPr>
        <p:txBody>
          <a:bodyPr>
            <a:normAutofit fontScale="97500"/>
          </a:bodyPr>
          <a:lstStyle/>
          <a:p>
            <a:pPr algn="r" eaLnBrk="1" fontAlgn="auto" hangingPunct="1">
              <a:lnSpc>
                <a:spcPct val="90000"/>
              </a:lnSpc>
              <a:spcAft>
                <a:spcPts val="0"/>
              </a:spcAft>
              <a:defRPr/>
            </a:pPr>
            <a:r>
              <a:rPr lang="en-GB" sz="1600" dirty="0" err="1">
                <a:solidFill>
                  <a:schemeClr val="tx1">
                    <a:lumMod val="75000"/>
                    <a:lumOff val="25000"/>
                  </a:schemeClr>
                </a:solidFill>
                <a:latin typeface="+mj-lt"/>
                <a:ea typeface="+mj-ea"/>
                <a:cs typeface="+mj-cs"/>
              </a:rPr>
              <a:t>WPxx</a:t>
            </a:r>
            <a:r>
              <a:rPr lang="en-GB" sz="1600" dirty="0">
                <a:solidFill>
                  <a:schemeClr val="tx1">
                    <a:lumMod val="75000"/>
                    <a:lumOff val="25000"/>
                  </a:schemeClr>
                </a:solidFill>
                <a:latin typeface="+mj-lt"/>
                <a:ea typeface="+mj-ea"/>
                <a:cs typeface="+mj-cs"/>
              </a:rPr>
              <a:t>: Presentation Title </a:t>
            </a:r>
            <a:r>
              <a:rPr lang="en-GB" sz="1600" i="1" dirty="0">
                <a:solidFill>
                  <a:schemeClr val="tx1">
                    <a:lumMod val="75000"/>
                    <a:lumOff val="25000"/>
                  </a:schemeClr>
                </a:solidFill>
                <a:latin typeface="+mj-lt"/>
                <a:ea typeface="+mj-ea"/>
                <a:cs typeface="+mj-cs"/>
              </a:rPr>
              <a:t>(Partner acronym)</a:t>
            </a:r>
          </a:p>
          <a:p>
            <a:pPr algn="r" eaLnBrk="1" fontAlgn="auto" hangingPunct="1">
              <a:lnSpc>
                <a:spcPct val="90000"/>
              </a:lnSpc>
              <a:spcAft>
                <a:spcPts val="0"/>
              </a:spcAft>
              <a:defRPr/>
            </a:pPr>
            <a:endParaRPr lang="el-GR" sz="1600" dirty="0">
              <a:solidFill>
                <a:schemeClr val="tx1">
                  <a:lumMod val="75000"/>
                  <a:lumOff val="25000"/>
                </a:schemeClr>
              </a:solidFill>
              <a:latin typeface="+mj-lt"/>
              <a:ea typeface="+mj-ea"/>
              <a:cs typeface="+mj-cs"/>
            </a:endParaRPr>
          </a:p>
        </p:txBody>
      </p:sp>
      <p:cxnSp>
        <p:nvCxnSpPr>
          <p:cNvPr id="4" name="Straight Connector 3"/>
          <p:cNvCxnSpPr/>
          <p:nvPr userDrawn="1"/>
        </p:nvCxnSpPr>
        <p:spPr>
          <a:xfrm rot="5400000">
            <a:off x="8585994" y="921544"/>
            <a:ext cx="431800" cy="1588"/>
          </a:xfrm>
          <a:prstGeom prst="line">
            <a:avLst/>
          </a:prstGeom>
          <a:ln w="28575" cap="flat" cmpd="sng" algn="ctr">
            <a:solidFill>
              <a:schemeClr val="accent6">
                <a:lumMod val="50000"/>
              </a:schemeClr>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6" name="Text Placeholder 5"/>
          <p:cNvSpPr>
            <a:spLocks noGrp="1"/>
          </p:cNvSpPr>
          <p:nvPr>
            <p:ph type="body" sz="quarter" idx="10"/>
          </p:nvPr>
        </p:nvSpPr>
        <p:spPr>
          <a:xfrm>
            <a:off x="1040607" y="1276351"/>
            <a:ext cx="7761685" cy="898525"/>
          </a:xfrm>
          <a:prstGeom prst="rect">
            <a:avLst/>
          </a:prstGeom>
        </p:spPr>
        <p:txBody>
          <a:bodyPr/>
          <a:lstStyle>
            <a:lvl1pPr marL="0" indent="0">
              <a:buNone/>
              <a:defRPr baseline="0">
                <a:solidFill>
                  <a:schemeClr val="tx1">
                    <a:lumMod val="75000"/>
                    <a:lumOff val="25000"/>
                  </a:schemeClr>
                </a:solidFill>
              </a:defRPr>
            </a:lvl1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lean">
    <p:spTree>
      <p:nvGrpSpPr>
        <p:cNvPr id="1" name=""/>
        <p:cNvGrpSpPr/>
        <p:nvPr/>
      </p:nvGrpSpPr>
      <p:grpSpPr>
        <a:xfrm>
          <a:off x="0" y="0"/>
          <a:ext cx="0" cy="0"/>
          <a:chOff x="0" y="0"/>
          <a:chExt cx="0" cy="0"/>
        </a:xfrm>
      </p:grpSpPr>
      <p:sp>
        <p:nvSpPr>
          <p:cNvPr id="2" name="Title 1"/>
          <p:cNvSpPr txBox="1">
            <a:spLocks/>
          </p:cNvSpPr>
          <p:nvPr userDrawn="1"/>
        </p:nvSpPr>
        <p:spPr>
          <a:xfrm>
            <a:off x="1943100" y="762000"/>
            <a:ext cx="6858000" cy="647700"/>
          </a:xfrm>
          <a:prstGeom prst="rect">
            <a:avLst/>
          </a:prstGeom>
        </p:spPr>
        <p:txBody>
          <a:bodyPr>
            <a:normAutofit fontScale="97500"/>
          </a:bodyPr>
          <a:lstStyle/>
          <a:p>
            <a:pPr algn="r" eaLnBrk="1" fontAlgn="auto" hangingPunct="1">
              <a:lnSpc>
                <a:spcPct val="90000"/>
              </a:lnSpc>
              <a:spcAft>
                <a:spcPts val="0"/>
              </a:spcAft>
              <a:defRPr/>
            </a:pPr>
            <a:r>
              <a:rPr lang="en-GB" sz="1600" dirty="0" err="1">
                <a:solidFill>
                  <a:schemeClr val="tx1">
                    <a:lumMod val="75000"/>
                    <a:lumOff val="25000"/>
                  </a:schemeClr>
                </a:solidFill>
                <a:latin typeface="+mj-lt"/>
                <a:ea typeface="+mj-ea"/>
                <a:cs typeface="+mj-cs"/>
              </a:rPr>
              <a:t>WPxx</a:t>
            </a:r>
            <a:r>
              <a:rPr lang="en-GB" sz="1600" dirty="0">
                <a:solidFill>
                  <a:schemeClr val="tx1">
                    <a:lumMod val="75000"/>
                    <a:lumOff val="25000"/>
                  </a:schemeClr>
                </a:solidFill>
                <a:latin typeface="+mj-lt"/>
                <a:ea typeface="+mj-ea"/>
                <a:cs typeface="+mj-cs"/>
              </a:rPr>
              <a:t>: Presentation Title </a:t>
            </a:r>
            <a:r>
              <a:rPr lang="en-GB" sz="1600" i="1" dirty="0">
                <a:solidFill>
                  <a:schemeClr val="tx1">
                    <a:lumMod val="75000"/>
                    <a:lumOff val="25000"/>
                  </a:schemeClr>
                </a:solidFill>
                <a:latin typeface="+mj-lt"/>
                <a:ea typeface="+mj-ea"/>
                <a:cs typeface="+mj-cs"/>
              </a:rPr>
              <a:t>(Partner acronym)</a:t>
            </a:r>
          </a:p>
          <a:p>
            <a:pPr algn="r" eaLnBrk="1" fontAlgn="auto" hangingPunct="1">
              <a:lnSpc>
                <a:spcPct val="90000"/>
              </a:lnSpc>
              <a:spcAft>
                <a:spcPts val="0"/>
              </a:spcAft>
              <a:defRPr/>
            </a:pPr>
            <a:endParaRPr lang="el-GR" sz="1600" dirty="0">
              <a:solidFill>
                <a:schemeClr val="tx1">
                  <a:lumMod val="75000"/>
                  <a:lumOff val="25000"/>
                </a:schemeClr>
              </a:solidFill>
              <a:latin typeface="+mj-lt"/>
              <a:ea typeface="+mj-ea"/>
              <a:cs typeface="+mj-cs"/>
            </a:endParaRPr>
          </a:p>
        </p:txBody>
      </p:sp>
      <p:cxnSp>
        <p:nvCxnSpPr>
          <p:cNvPr id="3" name="Straight Connector 2"/>
          <p:cNvCxnSpPr/>
          <p:nvPr userDrawn="1"/>
        </p:nvCxnSpPr>
        <p:spPr>
          <a:xfrm rot="5400000">
            <a:off x="8585994" y="921544"/>
            <a:ext cx="431800" cy="1588"/>
          </a:xfrm>
          <a:prstGeom prst="line">
            <a:avLst/>
          </a:prstGeom>
          <a:ln w="28575" cap="flat" cmpd="sng" algn="ctr">
            <a:solidFill>
              <a:schemeClr val="accent6">
                <a:lumMod val="50000"/>
              </a:schemeClr>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50FB35C-B170-49ED-8695-BDDD65D708B2}" type="datetime1">
              <a:rPr lang="en-US"/>
              <a:pPr>
                <a:defRPr/>
              </a:pPr>
              <a:t>11/29/2022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14407AF-D609-4281-8E3E-4831D58FABC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8F519D-B1F9-46A3-B37D-1FA6E4782D3B}" type="datetime1">
              <a:rPr lang="en-US"/>
              <a:pPr>
                <a:defRPr/>
              </a:pPr>
              <a:t>11/29/2022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9757FD8-B0EB-451B-A86F-DBCC30B06D08}"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63BDA57-8BDC-49B5-B0D1-76392C0EB303}" type="datetime1">
              <a:rPr lang="en-US"/>
              <a:pPr>
                <a:defRPr/>
              </a:pPr>
              <a:t>11/29/2022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7ADA761-9F82-4A56-BECE-F3A68521582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D06CA6A-008A-4A29-B641-440BC7FD23B6}" type="datetime1">
              <a:rPr lang="en-US"/>
              <a:pPr>
                <a:defRPr/>
              </a:pPr>
              <a:t>11/29/2022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9D89A4B-3074-4482-B42C-3B5943DBD261}"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0213279-2341-4031-8F34-2352B09E754B}" type="datetime1">
              <a:rPr lang="en-US"/>
              <a:pPr>
                <a:defRPr/>
              </a:pPr>
              <a:t>11/29/2022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D997F2B-CE63-41E3-A8C0-66A801C62A1C}"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B77FF0-EBB9-4777-9B08-681EF610A226}" type="datetime1">
              <a:rPr lang="en-US"/>
              <a:pPr>
                <a:defRPr/>
              </a:pPr>
              <a:t>11/29/2022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A10F571-FEDE-44BB-BCBE-ECBEDE10400C}"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A62DACC-9BD2-4BA6-A054-E948CBFF3179}" type="datetime1">
              <a:rPr lang="en-US"/>
              <a:pPr>
                <a:defRPr/>
              </a:pPr>
              <a:t>11/29/2022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AFC77A3-FB3F-47CC-BCD6-71EFFC501699}"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A2708A1-CF58-4300-91E2-78EAEAC5F6D2}" type="datetime1">
              <a:rPr lang="en-US"/>
              <a:pPr>
                <a:defRPr/>
              </a:pPr>
              <a:t>11/29/2022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DCBD802-1000-4EF9-8F8A-06D4192417F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2D716C0C-5B91-45A7-BE8B-B7E856828135}" type="datetime1">
              <a:rPr lang="en-US"/>
              <a:pPr>
                <a:defRPr/>
              </a:pPr>
              <a:t>11/29/2022</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491004FF-C60F-4C81-A7C7-09FE2283CAF0}" type="slidenum">
              <a:rPr lang="en-US" altLang="en-US"/>
              <a:pPr/>
              <a:t>‹#›</a:t>
            </a:fld>
            <a:endParaRPr lang="en-US" altLang="en-US"/>
          </a:p>
        </p:txBody>
      </p:sp>
      <p:sp>
        <p:nvSpPr>
          <p:cNvPr id="7" name="Date Placeholder 2"/>
          <p:cNvSpPr txBox="1">
            <a:spLocks/>
          </p:cNvSpPr>
          <p:nvPr userDrawn="1"/>
        </p:nvSpPr>
        <p:spPr>
          <a:xfrm>
            <a:off x="3316288" y="6384925"/>
            <a:ext cx="5489575" cy="365125"/>
          </a:xfrm>
          <a:prstGeom prst="rect">
            <a:avLst/>
          </a:prstGeom>
        </p:spPr>
        <p:txBody>
          <a:bodyPr/>
          <a:lstStyle>
            <a:defPPr>
              <a:defRPr lang="el-GR"/>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400" dirty="0">
                <a:solidFill>
                  <a:schemeClr val="tx1">
                    <a:lumMod val="75000"/>
                    <a:lumOff val="25000"/>
                  </a:schemeClr>
                </a:solidFill>
              </a:rPr>
              <a:t>Project number: </a:t>
            </a:r>
            <a:r>
              <a:rPr lang="en-US" dirty="0">
                <a:solidFill>
                  <a:schemeClr val="tx1">
                    <a:lumMod val="75000"/>
                    <a:lumOff val="25000"/>
                  </a:schemeClr>
                </a:solidFill>
              </a:rPr>
              <a:t>598963-EPP-1-2018-1-AL-EPPKA2-CBHE-JP</a:t>
            </a:r>
            <a:endParaRPr lang="el-GR" dirty="0">
              <a:solidFill>
                <a:schemeClr val="tx1">
                  <a:lumMod val="75000"/>
                  <a:lumOff val="25000"/>
                </a:schemeClr>
              </a:solidFill>
            </a:endParaRPr>
          </a:p>
        </p:txBody>
      </p:sp>
      <p:sp>
        <p:nvSpPr>
          <p:cNvPr id="8" name="Date Placeholder 2"/>
          <p:cNvSpPr txBox="1">
            <a:spLocks/>
          </p:cNvSpPr>
          <p:nvPr userDrawn="1"/>
        </p:nvSpPr>
        <p:spPr>
          <a:xfrm>
            <a:off x="3124200" y="166688"/>
            <a:ext cx="5683250" cy="565150"/>
          </a:xfrm>
          <a:prstGeom prst="rect">
            <a:avLst/>
          </a:prstGeom>
        </p:spPr>
        <p:txBody>
          <a:bodyPr/>
          <a:lstStyle>
            <a:defPPr>
              <a:defRPr lang="el-GR"/>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hangingPunct="0">
              <a:defRPr/>
            </a:pPr>
            <a:r>
              <a:rPr lang="en-US" b="1" dirty="0">
                <a:solidFill>
                  <a:srgbClr val="4F81BD">
                    <a:lumMod val="75000"/>
                  </a:srgbClr>
                </a:solidFill>
                <a:latin typeface="Arial" panose="020B0604020202020204" pitchFamily="34" charset="0"/>
                <a:cs typeface="Arial" panose="020B0604020202020204" pitchFamily="34" charset="0"/>
              </a:rPr>
              <a:t>Workshop &amp; Lab demonstration, 20-26 November 2022,  Agricultural University of Tirana (AUT), Tirana, Albania</a:t>
            </a:r>
          </a:p>
        </p:txBody>
      </p:sp>
      <p:cxnSp>
        <p:nvCxnSpPr>
          <p:cNvPr id="9" name="Straight Connector 8"/>
          <p:cNvCxnSpPr/>
          <p:nvPr userDrawn="1"/>
        </p:nvCxnSpPr>
        <p:spPr>
          <a:xfrm rot="5400000">
            <a:off x="8578851" y="6624637"/>
            <a:ext cx="461962" cy="4763"/>
          </a:xfrm>
          <a:prstGeom prst="line">
            <a:avLst/>
          </a:prstGeom>
          <a:ln w="28575" cap="flat" cmpd="sng" algn="ctr">
            <a:solidFill>
              <a:schemeClr val="accent6">
                <a:lumMod val="50000"/>
              </a:schemeClr>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rot="5400000">
            <a:off x="8364537" y="436563"/>
            <a:ext cx="879475" cy="6350"/>
          </a:xfrm>
          <a:prstGeom prst="line">
            <a:avLst/>
          </a:prstGeom>
          <a:ln w="28575" cap="flat" cmpd="sng" algn="ctr">
            <a:solidFill>
              <a:schemeClr val="accent6">
                <a:lumMod val="50000"/>
              </a:schemeClr>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1034" name="Picture 9"/>
          <p:cNvPicPr>
            <a:picLocks noChangeAspect="1"/>
          </p:cNvPicPr>
          <p:nvPr userDrawn="1"/>
        </p:nvPicPr>
        <p:blipFill>
          <a:blip r:embed="rId17"/>
          <a:srcRect/>
          <a:stretch>
            <a:fillRect/>
          </a:stretch>
        </p:blipFill>
        <p:spPr bwMode="auto">
          <a:xfrm>
            <a:off x="409575" y="257175"/>
            <a:ext cx="1447800" cy="768350"/>
          </a:xfrm>
          <a:prstGeom prst="rect">
            <a:avLst/>
          </a:prstGeom>
          <a:noFill/>
          <a:ln w="9525">
            <a:noFill/>
            <a:miter lim="800000"/>
            <a:headEnd/>
            <a:tailEnd/>
          </a:ln>
        </p:spPr>
      </p:pic>
      <p:pic>
        <p:nvPicPr>
          <p:cNvPr id="1035" name="Picture 8"/>
          <p:cNvPicPr>
            <a:picLocks noChangeAspect="1"/>
          </p:cNvPicPr>
          <p:nvPr userDrawn="1"/>
        </p:nvPicPr>
        <p:blipFill>
          <a:blip r:embed="rId18"/>
          <a:srcRect/>
          <a:stretch>
            <a:fillRect/>
          </a:stretch>
        </p:blipFill>
        <p:spPr bwMode="auto">
          <a:xfrm>
            <a:off x="76200" y="6084888"/>
            <a:ext cx="2349500" cy="6715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 id="2147484240" r:id="rId12"/>
    <p:sldLayoutId id="2147484241" r:id="rId13"/>
    <p:sldLayoutId id="2147484242" r:id="rId14"/>
    <p:sldLayoutId id="2147484243" r:id="rId15"/>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001713" y="1403350"/>
            <a:ext cx="7816850" cy="550863"/>
          </a:xfrm>
        </p:spPr>
        <p:txBody>
          <a:bodyPr rtlCol="0">
            <a:normAutofit/>
          </a:bodyPr>
          <a:lstStyle/>
          <a:p>
            <a:pPr eaLnBrk="1" fontAlgn="auto" hangingPunct="1">
              <a:spcAft>
                <a:spcPts val="0"/>
              </a:spcAft>
              <a:buFont typeface="Arial" panose="020B0604020202020204" pitchFamily="34" charset="0"/>
              <a:buNone/>
              <a:defRPr/>
            </a:pPr>
            <a:r>
              <a:rPr lang="en-US" b="1" dirty="0">
                <a:solidFill>
                  <a:schemeClr val="tx2">
                    <a:lumMod val="75000"/>
                  </a:schemeClr>
                </a:solidFill>
              </a:rPr>
              <a:t>Erasmus</a:t>
            </a:r>
            <a:r>
              <a:rPr lang="en-US" dirty="0"/>
              <a:t> +</a:t>
            </a:r>
          </a:p>
          <a:p>
            <a:pPr eaLnBrk="1" fontAlgn="auto" hangingPunct="1">
              <a:spcAft>
                <a:spcPts val="0"/>
              </a:spcAft>
              <a:buFont typeface="Arial" panose="020B0604020202020204" pitchFamily="34" charset="0"/>
              <a:buNone/>
              <a:defRPr/>
            </a:pPr>
            <a:endParaRPr lang="en-US" dirty="0"/>
          </a:p>
        </p:txBody>
      </p:sp>
      <p:sp>
        <p:nvSpPr>
          <p:cNvPr id="6" name="Text Placeholder 5"/>
          <p:cNvSpPr>
            <a:spLocks noGrp="1"/>
          </p:cNvSpPr>
          <p:nvPr>
            <p:ph type="body" sz="quarter" idx="11"/>
          </p:nvPr>
        </p:nvSpPr>
        <p:spPr>
          <a:xfrm>
            <a:off x="1016000" y="3089275"/>
            <a:ext cx="7802563" cy="1466850"/>
          </a:xfrm>
        </p:spPr>
        <p:txBody>
          <a:bodyPr rtlCol="0">
            <a:normAutofit fontScale="92500" lnSpcReduction="20000"/>
          </a:bodyPr>
          <a:lstStyle/>
          <a:p>
            <a:pPr eaLnBrk="1" fontAlgn="auto" hangingPunct="1">
              <a:spcAft>
                <a:spcPts val="0"/>
              </a:spcAft>
              <a:defRPr/>
            </a:pPr>
            <a:r>
              <a:rPr lang="en-US" dirty="0"/>
              <a:t>Career counseling at the Agricultural University of Tirana</a:t>
            </a:r>
          </a:p>
          <a:p>
            <a:pPr eaLnBrk="1" fontAlgn="auto" hangingPunct="1">
              <a:spcAft>
                <a:spcPts val="0"/>
              </a:spcAft>
              <a:defRPr/>
            </a:pPr>
            <a:endParaRPr lang="en-US" dirty="0"/>
          </a:p>
          <a:p>
            <a:r>
              <a:rPr lang="en-US" dirty="0"/>
              <a:t> </a:t>
            </a:r>
            <a:r>
              <a:rPr lang="en-US" dirty="0" err="1"/>
              <a:t>Phd</a:t>
            </a:r>
            <a:r>
              <a:rPr lang="en-US" dirty="0"/>
              <a:t>. </a:t>
            </a:r>
            <a:r>
              <a:rPr lang="en-US" dirty="0" err="1"/>
              <a:t>Klotilda</a:t>
            </a:r>
            <a:r>
              <a:rPr lang="en-US" dirty="0"/>
              <a:t> MARKU</a:t>
            </a:r>
          </a:p>
          <a:p>
            <a:r>
              <a:rPr lang="en-US" dirty="0"/>
              <a:t>Career Advisor AUT</a:t>
            </a:r>
          </a:p>
          <a:p>
            <a:pPr eaLnBrk="1" fontAlgn="auto" hangingPunct="1">
              <a:spcAft>
                <a:spcPts val="0"/>
              </a:spcAft>
              <a:buFont typeface="Arial" panose="020B0604020202020204" pitchFamily="34" charset="0"/>
              <a:buNone/>
              <a:defRPr/>
            </a:pPr>
            <a:endParaRPr lang="en-US" dirty="0"/>
          </a:p>
          <a:p>
            <a:pPr eaLnBrk="1" fontAlgn="auto" hangingPunct="1">
              <a:spcAft>
                <a:spcPts val="0"/>
              </a:spcAft>
              <a:buFont typeface="Arial" panose="020B0604020202020204" pitchFamily="34" charset="0"/>
              <a:buNone/>
              <a:defRPr/>
            </a:pPr>
            <a:endParaRPr lang="en-US" dirty="0"/>
          </a:p>
        </p:txBody>
      </p:sp>
      <p:sp>
        <p:nvSpPr>
          <p:cNvPr id="7" name="Text Placeholder 6"/>
          <p:cNvSpPr>
            <a:spLocks noGrp="1"/>
          </p:cNvSpPr>
          <p:nvPr>
            <p:ph type="body" sz="quarter" idx="12"/>
          </p:nvPr>
        </p:nvSpPr>
        <p:spPr>
          <a:xfrm>
            <a:off x="1006475" y="2006600"/>
            <a:ext cx="7810500" cy="1033463"/>
          </a:xfrm>
        </p:spPr>
        <p:txBody>
          <a:bodyPr rtlCol="0">
            <a:normAutofit/>
          </a:bodyPr>
          <a:lstStyle/>
          <a:p>
            <a:pPr eaLnBrk="1" fontAlgn="auto" hangingPunct="1">
              <a:spcAft>
                <a:spcPts val="0"/>
              </a:spcAft>
              <a:buFont typeface="Arial" panose="020B0604020202020204" pitchFamily="34" charset="0"/>
              <a:buNone/>
              <a:defRPr/>
            </a:pPr>
            <a:r>
              <a:rPr lang="en-US" b="1" dirty="0">
                <a:solidFill>
                  <a:schemeClr val="tx2">
                    <a:lumMod val="75000"/>
                  </a:schemeClr>
                </a:solidFill>
              </a:rPr>
              <a:t>STEPS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noChangeArrowheads="1"/>
          </p:cNvSpPr>
          <p:nvPr>
            <p:ph type="sldNum" sz="quarter" idx="12"/>
          </p:nvPr>
        </p:nvSpPr>
        <p:spPr bwMode="auto">
          <a:noFill/>
          <a:ln>
            <a:miter lim="800000"/>
            <a:headEnd/>
            <a:tailEnd/>
          </a:ln>
        </p:spPr>
        <p:txBody>
          <a:bodyPr/>
          <a:lstStyle/>
          <a:p>
            <a:fld id="{2B66100B-B95F-47EE-A5D1-530303401D7A}" type="slidenum">
              <a:rPr lang="en-US" altLang="en-US"/>
              <a:pPr/>
              <a:t>10</a:t>
            </a:fld>
            <a:endParaRPr lang="en-US" altLang="en-US"/>
          </a:p>
        </p:txBody>
      </p:sp>
      <p:sp>
        <p:nvSpPr>
          <p:cNvPr id="10" name="Title 1"/>
          <p:cNvSpPr>
            <a:spLocks noGrp="1"/>
          </p:cNvSpPr>
          <p:nvPr>
            <p:ph type="title"/>
          </p:nvPr>
        </p:nvSpPr>
        <p:spPr>
          <a:xfrm>
            <a:off x="-297872" y="711488"/>
            <a:ext cx="9871363" cy="1325563"/>
          </a:xfrm>
        </p:spPr>
        <p:txBody>
          <a:bodyPr/>
          <a:lstStyle/>
          <a:p>
            <a:r>
              <a:rPr lang="en-US" b="1" dirty="0"/>
              <a:t>Career counseling/guidance for STEPS</a:t>
            </a:r>
          </a:p>
        </p:txBody>
      </p:sp>
      <p:sp>
        <p:nvSpPr>
          <p:cNvPr id="11" name="Content Placeholder 2"/>
          <p:cNvSpPr>
            <a:spLocks noGrp="1"/>
          </p:cNvSpPr>
          <p:nvPr>
            <p:ph idx="1"/>
          </p:nvPr>
        </p:nvSpPr>
        <p:spPr>
          <a:xfrm>
            <a:off x="353292" y="1784062"/>
            <a:ext cx="8194964" cy="4351338"/>
          </a:xfrm>
        </p:spPr>
        <p:txBody>
          <a:bodyPr/>
          <a:lstStyle/>
          <a:p>
            <a:r>
              <a:rPr lang="en-US" sz="2000" dirty="0"/>
              <a:t>STEPS is a new course in the entirety of university courses offered at AUT. </a:t>
            </a:r>
          </a:p>
          <a:p>
            <a:r>
              <a:rPr lang="en-US" sz="2000" dirty="0"/>
              <a:t>For this new program, the staff has worked harder, since the orientation of students to choose a new direction is more difficult than the orientation in consolidated programs over the years.</a:t>
            </a:r>
          </a:p>
          <a:p>
            <a:r>
              <a:rPr lang="en-US" sz="2000" dirty="0"/>
              <a:t>AUT, through the basic mechanisms of the CC, has promoted the new STEPS program at certain stages, information sessions have been organized with graduate students to inform them about the benefits of obtaining a degree in Sustainable Food Production System</a:t>
            </a:r>
          </a:p>
          <a:p>
            <a:pPr>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noChangeArrowheads="1"/>
          </p:cNvSpPr>
          <p:nvPr>
            <p:ph type="sldNum" sz="quarter" idx="12"/>
          </p:nvPr>
        </p:nvSpPr>
        <p:spPr bwMode="auto">
          <a:noFill/>
          <a:ln>
            <a:miter lim="800000"/>
            <a:headEnd/>
            <a:tailEnd/>
          </a:ln>
        </p:spPr>
        <p:txBody>
          <a:bodyPr/>
          <a:lstStyle/>
          <a:p>
            <a:fld id="{1A4F30C9-F8BC-467C-A154-AA1817FE7AEE}" type="slidenum">
              <a:rPr lang="en-US" altLang="en-US"/>
              <a:pPr/>
              <a:t>11</a:t>
            </a:fld>
            <a:endParaRPr lang="en-US" altLang="en-US"/>
          </a:p>
        </p:txBody>
      </p:sp>
      <p:sp>
        <p:nvSpPr>
          <p:cNvPr id="4" name="Content Placeholder 2"/>
          <p:cNvSpPr>
            <a:spLocks noGrp="1"/>
          </p:cNvSpPr>
          <p:nvPr>
            <p:ph idx="1"/>
          </p:nvPr>
        </p:nvSpPr>
        <p:spPr>
          <a:xfrm>
            <a:off x="304800" y="1631661"/>
            <a:ext cx="8520546" cy="4351338"/>
          </a:xfrm>
        </p:spPr>
        <p:txBody>
          <a:bodyPr/>
          <a:lstStyle/>
          <a:p>
            <a:pPr>
              <a:buNone/>
            </a:pPr>
            <a:r>
              <a:rPr lang="en-US" sz="2000" dirty="0"/>
              <a:t>Advantages of studying in STEPS as part of a Double Degree Program</a:t>
            </a:r>
          </a:p>
          <a:p>
            <a:r>
              <a:rPr lang="en-US" sz="2000" dirty="0"/>
              <a:t>Students who follow the STEPS program receive a diploma that is recognized in the member countries of the Project as well as more widely, as it is a double study</a:t>
            </a:r>
          </a:p>
          <a:p>
            <a:r>
              <a:rPr lang="en-US" sz="2000" dirty="0"/>
              <a:t>Students have more opportunities to cooperate with food production, marketing and inspection structures.</a:t>
            </a:r>
          </a:p>
          <a:p>
            <a:r>
              <a:rPr lang="en-US" sz="2000" dirty="0"/>
              <a:t>Thanks to the cooperation contracts that AUT has with partners and businesses in the field of </a:t>
            </a:r>
            <a:r>
              <a:rPr lang="en-US" sz="2000" dirty="0" err="1"/>
              <a:t>Agroprocessing</a:t>
            </a:r>
            <a:r>
              <a:rPr lang="en-US" sz="2000" dirty="0"/>
              <a:t>, their employment opportunities are multiple.</a:t>
            </a:r>
          </a:p>
          <a:p>
            <a:r>
              <a:rPr lang="en-US" sz="2000" dirty="0"/>
              <a:t>Students receive professional </a:t>
            </a:r>
            <a:r>
              <a:rPr lang="en-US" sz="2000" dirty="0" err="1"/>
              <a:t>training.They</a:t>
            </a:r>
            <a:r>
              <a:rPr lang="en-US" sz="2000" dirty="0"/>
              <a:t> are more acceptable by the labor market in the Western Balkan region.</a:t>
            </a:r>
          </a:p>
        </p:txBody>
      </p:sp>
      <p:sp>
        <p:nvSpPr>
          <p:cNvPr id="5" name="Title 1"/>
          <p:cNvSpPr>
            <a:spLocks noGrp="1"/>
          </p:cNvSpPr>
          <p:nvPr>
            <p:ph type="title"/>
          </p:nvPr>
        </p:nvSpPr>
        <p:spPr>
          <a:xfrm>
            <a:off x="279256" y="816552"/>
            <a:ext cx="9453562" cy="804863"/>
          </a:xfrm>
        </p:spPr>
        <p:txBody>
          <a:bodyPr/>
          <a:lstStyle/>
          <a:p>
            <a:r>
              <a:rPr lang="en-US" sz="3200" b="1" dirty="0"/>
              <a:t>STEPS as part of Double Degree Program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Slide Number Placeholder 3"/>
          <p:cNvSpPr>
            <a:spLocks noGrp="1" noChangeArrowheads="1"/>
          </p:cNvSpPr>
          <p:nvPr>
            <p:ph type="sldNum" sz="quarter" idx="12"/>
          </p:nvPr>
        </p:nvSpPr>
        <p:spPr bwMode="auto">
          <a:noFill/>
          <a:ln>
            <a:miter lim="800000"/>
            <a:headEnd/>
            <a:tailEnd/>
          </a:ln>
        </p:spPr>
        <p:txBody>
          <a:bodyPr/>
          <a:lstStyle/>
          <a:p>
            <a:fld id="{D6B020A3-B6EE-46B0-8A49-582F9A14A7DA}" type="slidenum">
              <a:rPr lang="en-US" altLang="en-US"/>
              <a:pPr/>
              <a:t>12</a:t>
            </a:fld>
            <a:endParaRPr lang="en-US" altLang="en-US"/>
          </a:p>
        </p:txBody>
      </p:sp>
      <p:sp>
        <p:nvSpPr>
          <p:cNvPr id="5" name="Rectangle 4"/>
          <p:cNvSpPr/>
          <p:nvPr/>
        </p:nvSpPr>
        <p:spPr>
          <a:xfrm>
            <a:off x="3036276" y="2489490"/>
            <a:ext cx="2371098" cy="523220"/>
          </a:xfrm>
          <a:prstGeom prst="rect">
            <a:avLst/>
          </a:prstGeom>
        </p:spPr>
        <p:txBody>
          <a:bodyPr wrap="none">
            <a:spAutoFit/>
          </a:bodyPr>
          <a:lstStyle/>
          <a:p>
            <a:r>
              <a:rPr lang="en-US" sz="2800" dirty="0"/>
              <a:t>THANK YOU!</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4676" y="1199718"/>
            <a:ext cx="7554912" cy="523220"/>
          </a:xfrm>
          <a:prstGeom prst="rect">
            <a:avLst/>
          </a:prstGeom>
          <a:noFill/>
        </p:spPr>
        <p:txBody>
          <a:bodyPr>
            <a:spAutoFit/>
          </a:bodyPr>
          <a:lstStyle/>
          <a:p>
            <a:pPr marL="342900" indent="-342900" eaLnBrk="1" fontAlgn="auto" hangingPunct="1">
              <a:spcBef>
                <a:spcPct val="20000"/>
              </a:spcBef>
              <a:spcAft>
                <a:spcPts val="0"/>
              </a:spcAft>
              <a:buFont typeface="Arial" charset="0"/>
              <a:buNone/>
              <a:defRPr/>
            </a:pPr>
            <a:r>
              <a:rPr lang="en-US" sz="2800" b="1" dirty="0"/>
              <a:t>The focus of career development in AUT</a:t>
            </a:r>
            <a:r>
              <a:rPr lang="en-US" sz="2400" b="1" dirty="0">
                <a:solidFill>
                  <a:srgbClr val="002060"/>
                </a:solidFill>
                <a:latin typeface="Times New Roman" panose="02020603050405020304" pitchFamily="18" charset="0"/>
                <a:cs typeface="Times New Roman" panose="02020603050405020304" pitchFamily="18" charset="0"/>
              </a:rPr>
              <a:t>.</a:t>
            </a:r>
          </a:p>
        </p:txBody>
      </p:sp>
      <p:sp>
        <p:nvSpPr>
          <p:cNvPr id="4" name="Content Placeholder 2"/>
          <p:cNvSpPr txBox="1">
            <a:spLocks/>
          </p:cNvSpPr>
          <p:nvPr/>
        </p:nvSpPr>
        <p:spPr>
          <a:xfrm>
            <a:off x="387926" y="1909041"/>
            <a:ext cx="8257309" cy="3616325"/>
          </a:xfrm>
          <a:prstGeom prst="rect">
            <a:avLst/>
          </a:prstGeom>
        </p:spPr>
        <p:txBody>
          <a:bodyPr rtlCol="0">
            <a:norm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Career development is a life journey, not an event. Making wise decisions is essential.</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Career planning is related to career opportunities according to your background.</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Career Counseling focuses you on a strategic direction and creates your own journey map by identifying the tools to be used on the journey</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1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ctrTitle"/>
          </p:nvPr>
        </p:nvSpPr>
        <p:spPr>
          <a:xfrm>
            <a:off x="1198562" y="946295"/>
            <a:ext cx="7945438" cy="784225"/>
          </a:xfrm>
        </p:spPr>
        <p:txBody>
          <a:bodyPr/>
          <a:lstStyle/>
          <a:p>
            <a:pPr algn="l"/>
            <a:r>
              <a:rPr lang="en-US" sz="2400" b="1" dirty="0"/>
              <a:t>Career and Alumni Center, </a:t>
            </a:r>
            <a:r>
              <a:rPr lang="en-US" sz="2400" b="1" dirty="0" err="1"/>
              <a:t>Funcion</a:t>
            </a:r>
            <a:r>
              <a:rPr lang="en-US" sz="2400" b="1" dirty="0"/>
              <a:t> and service</a:t>
            </a:r>
            <a:r>
              <a:rPr lang="en-US" altLang="en-US" sz="2400" b="1" i="1" dirty="0">
                <a:solidFill>
                  <a:srgbClr val="002060"/>
                </a:solidFill>
                <a:latin typeface="Times New Roman" pitchFamily="18" charset="0"/>
                <a:cs typeface="Times New Roman" pitchFamily="18" charset="0"/>
              </a:rPr>
              <a:t> </a:t>
            </a:r>
          </a:p>
        </p:txBody>
      </p:sp>
      <p:sp>
        <p:nvSpPr>
          <p:cNvPr id="6" name="Subtitle 5"/>
          <p:cNvSpPr>
            <a:spLocks noGrp="1"/>
          </p:cNvSpPr>
          <p:nvPr>
            <p:ph type="subTitle" idx="1"/>
          </p:nvPr>
        </p:nvSpPr>
        <p:spPr>
          <a:xfrm>
            <a:off x="221674" y="1553008"/>
            <a:ext cx="8756071" cy="4930919"/>
          </a:xfrm>
        </p:spPr>
        <p:txBody>
          <a:bodyPr/>
          <a:lstStyle/>
          <a:p>
            <a:pPr algn="l">
              <a:buFontTx/>
              <a:buChar char="-"/>
            </a:pPr>
            <a:r>
              <a:rPr lang="en-US" altLang="en-US" sz="1600" dirty="0">
                <a:solidFill>
                  <a:schemeClr val="tx1"/>
                </a:solidFill>
              </a:rPr>
              <a:t>  The Career Offices are established at AUT since 2013 to guide graduates in choosing a university course, as well as to direct and guide students in planning and developing their careers.</a:t>
            </a:r>
          </a:p>
          <a:p>
            <a:pPr algn="l">
              <a:buFontTx/>
              <a:buChar char="-"/>
            </a:pPr>
            <a:r>
              <a:rPr lang="en-US" altLang="en-US" sz="1600" dirty="0">
                <a:solidFill>
                  <a:schemeClr val="tx1"/>
                </a:solidFill>
              </a:rPr>
              <a:t> Students are registered in the system of the Career Center from the beginning of the academic experience, becoming part of the opportunities for internships during university studies. </a:t>
            </a:r>
          </a:p>
          <a:p>
            <a:pPr algn="l">
              <a:buFontTx/>
              <a:buChar char="-"/>
            </a:pPr>
            <a:r>
              <a:rPr lang="en-US" altLang="en-US" sz="1600" dirty="0">
                <a:solidFill>
                  <a:schemeClr val="tx1"/>
                </a:solidFill>
              </a:rPr>
              <a:t>After graduating, they are active in the system until their employment is possible, depending on the need that businesses in the field of Agro Processing have for them. The office is very dedicated to building good relations with businesses, corporations and public institutions. AUT has signed numerous agreements to enable our students to meet potential employers with whom they can reach internship and employment agreements.</a:t>
            </a:r>
          </a:p>
          <a:p>
            <a:pPr algn="l"/>
            <a:r>
              <a:rPr lang="en-US" sz="1600" dirty="0">
                <a:solidFill>
                  <a:schemeClr val="tx1"/>
                </a:solidFill>
              </a:rPr>
              <a:t>CO services are available to all AUT students and some of the services are also available to graduated students (alumni)</a:t>
            </a:r>
            <a:r>
              <a:rPr lang="en-GB" sz="1600" dirty="0">
                <a:solidFill>
                  <a:schemeClr val="tx1"/>
                </a:solidFill>
              </a:rPr>
              <a:t>.</a:t>
            </a:r>
          </a:p>
          <a:p>
            <a:pPr algn="l">
              <a:defRPr/>
            </a:pPr>
            <a:r>
              <a:rPr lang="en-US" sz="1600" dirty="0">
                <a:solidFill>
                  <a:schemeClr val="tx1"/>
                </a:solidFill>
              </a:rPr>
              <a:t>   -  Career counseling       </a:t>
            </a:r>
          </a:p>
          <a:p>
            <a:pPr algn="l">
              <a:defRPr/>
            </a:pPr>
            <a:r>
              <a:rPr lang="en-US" sz="1600" dirty="0">
                <a:solidFill>
                  <a:schemeClr val="tx1"/>
                </a:solidFill>
              </a:rPr>
              <a:t>   -  Trainings and seminars      </a:t>
            </a:r>
          </a:p>
          <a:p>
            <a:pPr algn="l">
              <a:defRPr/>
            </a:pPr>
            <a:r>
              <a:rPr lang="en-US" sz="1600" dirty="0">
                <a:solidFill>
                  <a:schemeClr val="tx1"/>
                </a:solidFill>
              </a:rPr>
              <a:t>   -   Networking  for Employer Connection</a:t>
            </a:r>
          </a:p>
          <a:p>
            <a:pPr algn="l">
              <a:defRPr/>
            </a:pPr>
            <a:r>
              <a:rPr lang="en-US" sz="1600" dirty="0">
                <a:solidFill>
                  <a:schemeClr val="tx1"/>
                </a:solidFill>
              </a:rPr>
              <a:t>   -  Psycho-social counseling       </a:t>
            </a:r>
          </a:p>
          <a:p>
            <a:pPr algn="l">
              <a:defRPr/>
            </a:pPr>
            <a:r>
              <a:rPr lang="en-US" sz="1600" dirty="0">
                <a:solidFill>
                  <a:schemeClr val="tx1"/>
                </a:solidFill>
              </a:rPr>
              <a:t>   -   Alumni Services</a:t>
            </a:r>
            <a:endParaRPr lang="en-US" altLang="en-US"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623456" y="1510145"/>
            <a:ext cx="8007926" cy="4197928"/>
          </a:xfrm>
        </p:spPr>
        <p:txBody>
          <a:bodyPr/>
          <a:lstStyle/>
          <a:p>
            <a:pPr marL="285750" indent="-285750"/>
            <a:r>
              <a:rPr lang="en-US" dirty="0"/>
              <a:t>High School Tour / AUT Graduation orientation campaign</a:t>
            </a:r>
          </a:p>
          <a:p>
            <a:pPr marL="285750" indent="-285750"/>
            <a:r>
              <a:rPr lang="en-US" dirty="0"/>
              <a:t>Consultation before/after registration at the university</a:t>
            </a:r>
          </a:p>
          <a:p>
            <a:pPr marL="285750" indent="-285750"/>
            <a:r>
              <a:rPr lang="en-US" dirty="0"/>
              <a:t>Modules for personal career development in the auditorium</a:t>
            </a:r>
          </a:p>
          <a:p>
            <a:pPr marL="285750" indent="-285750"/>
            <a:r>
              <a:rPr lang="en-US" dirty="0"/>
              <a:t>Career/job fair</a:t>
            </a:r>
          </a:p>
          <a:p>
            <a:pPr marL="0" indent="0">
              <a:buFont typeface="Arial" charset="0"/>
              <a:buNone/>
            </a:pPr>
            <a:endParaRPr lang="en-US" altLang="en-US" dirty="0"/>
          </a:p>
        </p:txBody>
      </p:sp>
      <p:sp>
        <p:nvSpPr>
          <p:cNvPr id="23555" name="Slide Number Placeholder 4"/>
          <p:cNvSpPr>
            <a:spLocks noGrp="1" noChangeArrowheads="1"/>
          </p:cNvSpPr>
          <p:nvPr>
            <p:ph type="sldNum" sz="quarter" idx="12"/>
          </p:nvPr>
        </p:nvSpPr>
        <p:spPr bwMode="auto">
          <a:noFill/>
          <a:ln>
            <a:miter lim="800000"/>
            <a:headEnd/>
            <a:tailEnd/>
          </a:ln>
        </p:spPr>
        <p:txBody>
          <a:bodyPr/>
          <a:lstStyle/>
          <a:p>
            <a:fld id="{B35920AB-69EE-4390-8C4F-014AA60ADA53}" type="slidenum">
              <a:rPr lang="en-US" altLang="en-US"/>
              <a:pPr/>
              <a:t>4</a:t>
            </a:fld>
            <a:endParaRPr lang="en-US" altLang="en-US"/>
          </a:p>
        </p:txBody>
      </p:sp>
      <p:sp>
        <p:nvSpPr>
          <p:cNvPr id="5" name="Rectangle 4"/>
          <p:cNvSpPr/>
          <p:nvPr/>
        </p:nvSpPr>
        <p:spPr>
          <a:xfrm>
            <a:off x="1780955" y="930625"/>
            <a:ext cx="5644302" cy="461665"/>
          </a:xfrm>
          <a:prstGeom prst="rect">
            <a:avLst/>
          </a:prstGeom>
        </p:spPr>
        <p:txBody>
          <a:bodyPr wrap="none">
            <a:spAutoFit/>
          </a:bodyPr>
          <a:lstStyle/>
          <a:p>
            <a:r>
              <a:rPr lang="en-US" sz="2400" b="1" dirty="0"/>
              <a:t>Career counseling at AUT consists of</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noChangeArrowheads="1"/>
          </p:cNvSpPr>
          <p:nvPr>
            <p:ph type="sldNum" sz="quarter" idx="12"/>
          </p:nvPr>
        </p:nvSpPr>
        <p:spPr bwMode="auto">
          <a:noFill/>
          <a:ln>
            <a:miter lim="800000"/>
            <a:headEnd/>
            <a:tailEnd/>
          </a:ln>
        </p:spPr>
        <p:txBody>
          <a:bodyPr/>
          <a:lstStyle/>
          <a:p>
            <a:fld id="{DFA76503-39EA-46EC-9B6E-31DD0066F4ED}" type="slidenum">
              <a:rPr lang="en-US" altLang="en-US"/>
              <a:pPr/>
              <a:t>5</a:t>
            </a:fld>
            <a:endParaRPr lang="en-US" altLang="en-US"/>
          </a:p>
        </p:txBody>
      </p:sp>
      <p:sp>
        <p:nvSpPr>
          <p:cNvPr id="18" name="Rectangle 17"/>
          <p:cNvSpPr/>
          <p:nvPr/>
        </p:nvSpPr>
        <p:spPr>
          <a:xfrm>
            <a:off x="2132527" y="833642"/>
            <a:ext cx="4352474" cy="369332"/>
          </a:xfrm>
          <a:prstGeom prst="rect">
            <a:avLst/>
          </a:prstGeom>
        </p:spPr>
        <p:txBody>
          <a:bodyPr wrap="none">
            <a:spAutoFit/>
          </a:bodyPr>
          <a:lstStyle/>
          <a:p>
            <a:r>
              <a:rPr lang="en-US" b="1" dirty="0"/>
              <a:t>AUT Graduation orientation campaign</a:t>
            </a:r>
            <a:endParaRPr lang="en-US" dirty="0"/>
          </a:p>
        </p:txBody>
      </p:sp>
      <p:sp>
        <p:nvSpPr>
          <p:cNvPr id="20" name="Content Placeholder 2"/>
          <p:cNvSpPr>
            <a:spLocks noGrp="1"/>
          </p:cNvSpPr>
          <p:nvPr>
            <p:ph idx="1"/>
          </p:nvPr>
        </p:nvSpPr>
        <p:spPr>
          <a:xfrm>
            <a:off x="260784" y="1271732"/>
            <a:ext cx="8453726" cy="5048250"/>
          </a:xfrm>
        </p:spPr>
        <p:txBody>
          <a:bodyPr rtlCol="0">
            <a:normAutofit fontScale="55000" lnSpcReduction="20000"/>
          </a:bodyPr>
          <a:lstStyle/>
          <a:p>
            <a:pPr>
              <a:buFont typeface="Wingdings" pitchFamily="2" charset="2"/>
              <a:buChar char="§"/>
            </a:pPr>
            <a:r>
              <a:rPr lang="en-US" dirty="0"/>
              <a:t> This campaign is carried out during the period in which graduates must choose their university course. </a:t>
            </a:r>
          </a:p>
          <a:p>
            <a:pPr>
              <a:buFont typeface="Wingdings" pitchFamily="2" charset="2"/>
              <a:buChar char="§"/>
            </a:pPr>
            <a:r>
              <a:rPr lang="en-US" dirty="0"/>
              <a:t>   This is done in all high schools and vocational schools in Albania and not only.</a:t>
            </a:r>
          </a:p>
          <a:p>
            <a:pPr>
              <a:buFont typeface="Wingdings" pitchFamily="2" charset="2"/>
              <a:buChar char="§"/>
            </a:pPr>
            <a:r>
              <a:rPr lang="en-US" dirty="0"/>
              <a:t>   A visual form has also been used in the electronic platforms where, in addition to the explanation of the curricula, also are used the testimonies of our former students who show their experience.</a:t>
            </a:r>
          </a:p>
          <a:p>
            <a:pPr>
              <a:buFont typeface="Wingdings" pitchFamily="2" charset="2"/>
              <a:buChar char="§"/>
            </a:pPr>
            <a:r>
              <a:rPr lang="en-US" dirty="0"/>
              <a:t>   For 3 months March-May  a working group conducts 'Career Advisory' meetings in </a:t>
            </a:r>
            <a:r>
              <a:rPr lang="it-IT" dirty="0"/>
              <a:t>Albania and the Albanian territories</a:t>
            </a:r>
            <a:r>
              <a:rPr lang="en-US" dirty="0"/>
              <a:t>.</a:t>
            </a:r>
          </a:p>
          <a:p>
            <a:pPr>
              <a:buFontTx/>
              <a:buChar char="-"/>
            </a:pPr>
            <a:endParaRPr lang="en-US" dirty="0"/>
          </a:p>
          <a:p>
            <a:r>
              <a:rPr lang="en-US" i="1" dirty="0"/>
              <a:t>The working group consists: </a:t>
            </a:r>
            <a:r>
              <a:rPr lang="en-US" dirty="0"/>
              <a:t>Vice Dean for Academic Affairs</a:t>
            </a:r>
            <a:r>
              <a:rPr lang="en-US" i="1" dirty="0"/>
              <a:t>;  Admissions Office; Public Relations Office; Pedagogues, Excellent students</a:t>
            </a:r>
          </a:p>
          <a:p>
            <a:endParaRPr lang="en-US" i="1" dirty="0"/>
          </a:p>
          <a:p>
            <a:pPr marL="514350" indent="-514350">
              <a:buAutoNum type="arabicPeriod"/>
            </a:pPr>
            <a:r>
              <a:rPr lang="en-US" dirty="0"/>
              <a:t>During the recruitment campaign, principals and high school students are invited to visit AUT facilities and get to know the institution. They observe university environments, offices, classrooms, libraries, etc. </a:t>
            </a:r>
          </a:p>
          <a:p>
            <a:pPr marL="514350" indent="-514350">
              <a:buAutoNum type="arabicPeriod"/>
            </a:pPr>
            <a:r>
              <a:rPr lang="en-US" dirty="0"/>
              <a:t>Students are able to attend part of lectures developed by pedagogues at AUT, to speak informal conversations with AUT students, so that they could feel part of a customary university day at the AUT. </a:t>
            </a:r>
          </a:p>
          <a:p>
            <a:pPr marL="514350" indent="-514350">
              <a:buAutoNum type="arabicPeriod"/>
            </a:pPr>
            <a:r>
              <a:rPr lang="en-US" dirty="0"/>
              <a:t>Students take an open hour with the Vice Dean for Academic Affairs, which enables them to have a question-and-answer session on any area they have an interest 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noChangeArrowheads="1"/>
          </p:cNvSpPr>
          <p:nvPr>
            <p:ph type="sldNum" sz="quarter" idx="12"/>
          </p:nvPr>
        </p:nvSpPr>
        <p:spPr bwMode="auto">
          <a:noFill/>
          <a:ln>
            <a:miter lim="800000"/>
            <a:headEnd/>
            <a:tailEnd/>
          </a:ln>
        </p:spPr>
        <p:txBody>
          <a:bodyPr/>
          <a:lstStyle/>
          <a:p>
            <a:fld id="{E8452943-CF26-428D-A787-23E94A83C8D7}" type="slidenum">
              <a:rPr lang="en-US" altLang="en-US"/>
              <a:pPr/>
              <a:t>6</a:t>
            </a:fld>
            <a:endParaRPr lang="en-US" altLang="en-US"/>
          </a:p>
        </p:txBody>
      </p:sp>
      <p:sp>
        <p:nvSpPr>
          <p:cNvPr id="8" name="Title 1"/>
          <p:cNvSpPr>
            <a:spLocks noGrp="1"/>
          </p:cNvSpPr>
          <p:nvPr>
            <p:ph type="title"/>
          </p:nvPr>
        </p:nvSpPr>
        <p:spPr>
          <a:xfrm>
            <a:off x="0" y="1154979"/>
            <a:ext cx="8631382" cy="479857"/>
          </a:xfrm>
        </p:spPr>
        <p:txBody>
          <a:bodyPr/>
          <a:lstStyle/>
          <a:p>
            <a:pPr algn="ctr" eaLnBrk="1" hangingPunct="1"/>
            <a:r>
              <a:rPr lang="en-US" sz="3200" b="1" dirty="0"/>
              <a:t>Consultation before/after registration at the university</a:t>
            </a:r>
            <a:endParaRPr lang="en-US" altLang="en-US" sz="3000" b="1" dirty="0"/>
          </a:p>
        </p:txBody>
      </p:sp>
      <p:sp>
        <p:nvSpPr>
          <p:cNvPr id="9" name="Content Placeholder 2"/>
          <p:cNvSpPr>
            <a:spLocks noGrp="1"/>
          </p:cNvSpPr>
          <p:nvPr>
            <p:ph idx="1"/>
          </p:nvPr>
        </p:nvSpPr>
        <p:spPr>
          <a:xfrm>
            <a:off x="1" y="1811624"/>
            <a:ext cx="8825344" cy="3938012"/>
          </a:xfrm>
        </p:spPr>
        <p:txBody>
          <a:bodyPr/>
          <a:lstStyle/>
          <a:p>
            <a:pPr marL="285750" indent="-285750">
              <a:buFont typeface="Wingdings" panose="05000000000000000000" pitchFamily="2" charset="2"/>
              <a:buChar char="§"/>
            </a:pPr>
            <a:r>
              <a:rPr lang="en-US" sz="1800" dirty="0"/>
              <a:t>The student orientation process is carried out during the summer season, students receive general information about the faculties, the study programs, the various activities that take place during the academic year, as well as the study fees for each course.</a:t>
            </a:r>
          </a:p>
          <a:p>
            <a:pPr marL="285750" indent="-285750">
              <a:buFont typeface="Wingdings" panose="05000000000000000000" pitchFamily="2" charset="2"/>
              <a:buChar char="§"/>
            </a:pPr>
            <a:r>
              <a:rPr lang="en-US" sz="1800" dirty="0"/>
              <a:t>They are known in more detail in relation to the subjects that are part of the curriculum chosen by the students. It is possible for them to get to know the academic staff and facilities of the institution.</a:t>
            </a:r>
          </a:p>
          <a:p>
            <a:pPr marL="285750" indent="-285750">
              <a:buFont typeface="Wingdings" panose="05000000000000000000" pitchFamily="2" charset="2"/>
              <a:buChar char="§"/>
            </a:pPr>
            <a:r>
              <a:rPr lang="en-US" sz="1800" dirty="0"/>
              <a:t>For the registered students, a basic data is created with initial skills, skills which are completed with the achievements of the students during the university courses until the end of the studies, this database serves to enable the finding of our students from the labor market and their further employment.</a:t>
            </a:r>
          </a:p>
          <a:p>
            <a:pPr marL="285750" indent="-285750">
              <a:buFont typeface="Wingdings" panose="05000000000000000000" pitchFamily="2" charset="2"/>
              <a:buChar char="§"/>
            </a:pPr>
            <a:r>
              <a:rPr lang="en-US" sz="1800" dirty="0"/>
              <a:t>This service is offered free of charge to all AUT students. Within this service, students receive professional advice from the staff of the career office. The staff helps them plan and clarify steps and goals for professional success and achievement.</a:t>
            </a:r>
          </a:p>
          <a:p>
            <a:pPr marL="0" indent="0" eaLnBrk="1" hangingPunct="1">
              <a:buFont typeface="Arial" charset="0"/>
              <a:buNone/>
            </a:pPr>
            <a:endParaRPr lang="en-US"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a:spLocks noGrp="1" noChangeArrowheads="1"/>
          </p:cNvSpPr>
          <p:nvPr>
            <p:ph type="sldNum" sz="quarter" idx="12"/>
          </p:nvPr>
        </p:nvSpPr>
        <p:spPr bwMode="auto">
          <a:noFill/>
          <a:ln>
            <a:miter lim="800000"/>
            <a:headEnd/>
            <a:tailEnd/>
          </a:ln>
        </p:spPr>
        <p:txBody>
          <a:bodyPr/>
          <a:lstStyle/>
          <a:p>
            <a:fld id="{6AD7BFF6-ECB5-45F4-921E-265AECF0E581}" type="slidenum">
              <a:rPr lang="en-US" altLang="en-US"/>
              <a:pPr/>
              <a:t>7</a:t>
            </a:fld>
            <a:endParaRPr lang="en-US" altLang="en-US"/>
          </a:p>
        </p:txBody>
      </p:sp>
      <p:sp>
        <p:nvSpPr>
          <p:cNvPr id="10" name="Title 1"/>
          <p:cNvSpPr>
            <a:spLocks noGrp="1"/>
          </p:cNvSpPr>
          <p:nvPr>
            <p:ph type="title"/>
          </p:nvPr>
        </p:nvSpPr>
        <p:spPr>
          <a:xfrm>
            <a:off x="398462" y="1035240"/>
            <a:ext cx="8745538" cy="661988"/>
          </a:xfrm>
        </p:spPr>
        <p:txBody>
          <a:bodyPr/>
          <a:lstStyle/>
          <a:p>
            <a:r>
              <a:rPr lang="en-US" sz="2800" b="1" dirty="0"/>
              <a:t>Modules for personal career development in the auditorium</a:t>
            </a:r>
          </a:p>
        </p:txBody>
      </p:sp>
      <p:sp>
        <p:nvSpPr>
          <p:cNvPr id="11" name="Content Placeholder 2"/>
          <p:cNvSpPr>
            <a:spLocks noGrp="1"/>
          </p:cNvSpPr>
          <p:nvPr>
            <p:ph idx="1"/>
          </p:nvPr>
        </p:nvSpPr>
        <p:spPr>
          <a:xfrm>
            <a:off x="304800" y="1867189"/>
            <a:ext cx="8603673" cy="4351338"/>
          </a:xfrm>
        </p:spPr>
        <p:txBody>
          <a:bodyPr/>
          <a:lstStyle/>
          <a:p>
            <a:pPr>
              <a:buNone/>
            </a:pPr>
            <a:r>
              <a:rPr lang="en-US" sz="1600" dirty="0"/>
              <a:t>Career management course</a:t>
            </a:r>
          </a:p>
          <a:p>
            <a:r>
              <a:rPr lang="en-US" sz="1600" dirty="0"/>
              <a:t>Guides students through self-assessment and career exploration and helps them determine their short-term and long-term goals.</a:t>
            </a:r>
          </a:p>
          <a:p>
            <a:r>
              <a:rPr lang="en-US" sz="1600" dirty="0"/>
              <a:t>The course serves as a tool for discovering career goals and preparing for their realization.</a:t>
            </a:r>
          </a:p>
          <a:p>
            <a:r>
              <a:rPr lang="en-US" sz="1600" dirty="0"/>
              <a:t>Through this module, students are introduced to the essential tools and skills for the job application process.</a:t>
            </a:r>
          </a:p>
          <a:p>
            <a:pPr>
              <a:buNone/>
            </a:pPr>
            <a:r>
              <a:rPr lang="en-US" sz="1600" dirty="0"/>
              <a:t>       - Labor market research in function of personal skills</a:t>
            </a:r>
          </a:p>
          <a:p>
            <a:pPr>
              <a:buNone/>
            </a:pPr>
            <a:r>
              <a:rPr lang="en-US" sz="1600" dirty="0"/>
              <a:t>       - Correct preparation of </a:t>
            </a:r>
            <a:r>
              <a:rPr lang="en-US" sz="1600" dirty="0" err="1"/>
              <a:t>Cv</a:t>
            </a:r>
            <a:endParaRPr lang="en-US" sz="1600" dirty="0"/>
          </a:p>
          <a:p>
            <a:pPr>
              <a:buNone/>
            </a:pPr>
            <a:r>
              <a:rPr lang="en-US" sz="1600" dirty="0"/>
              <a:t>       -  Writing a cover letter</a:t>
            </a:r>
          </a:p>
          <a:p>
            <a:pPr>
              <a:buNone/>
            </a:pPr>
            <a:r>
              <a:rPr lang="en-US" sz="1600" dirty="0"/>
              <a:t>       - Writing professional communication letters</a:t>
            </a:r>
          </a:p>
          <a:p>
            <a:pPr>
              <a:buNone/>
            </a:pPr>
            <a:r>
              <a:rPr lang="en-US" sz="1600" dirty="0"/>
              <a:t>       - Preparation for the interview</a:t>
            </a:r>
          </a:p>
          <a:p>
            <a:pPr>
              <a:buNone/>
            </a:pPr>
            <a:r>
              <a:rPr lang="en-US" sz="1600" dirty="0"/>
              <a:t>       - Filling out job applications</a:t>
            </a:r>
          </a:p>
          <a:p>
            <a:r>
              <a:rPr lang="en-US" sz="1600" dirty="0"/>
              <a:t>In cooperation with the career center, meetings, seminars and round tables are organized to create employment opportunities according to the students abilities.</a:t>
            </a:r>
          </a:p>
          <a:p>
            <a:pPr>
              <a:buNone/>
            </a:pP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a:spLocks noGrp="1" noChangeArrowheads="1"/>
          </p:cNvSpPr>
          <p:nvPr>
            <p:ph type="sldNum" sz="quarter" idx="12"/>
          </p:nvPr>
        </p:nvSpPr>
        <p:spPr bwMode="auto">
          <a:noFill/>
          <a:ln>
            <a:miter lim="800000"/>
            <a:headEnd/>
            <a:tailEnd/>
          </a:ln>
        </p:spPr>
        <p:txBody>
          <a:bodyPr/>
          <a:lstStyle/>
          <a:p>
            <a:fld id="{B2340177-88FA-430B-A584-707A9A05A9C4}" type="slidenum">
              <a:rPr lang="en-US" altLang="en-US"/>
              <a:pPr/>
              <a:t>8</a:t>
            </a:fld>
            <a:endParaRPr lang="en-US" altLang="en-US"/>
          </a:p>
        </p:txBody>
      </p:sp>
      <p:sp>
        <p:nvSpPr>
          <p:cNvPr id="4" name="Content Placeholder 2"/>
          <p:cNvSpPr>
            <a:spLocks noGrp="1"/>
          </p:cNvSpPr>
          <p:nvPr>
            <p:ph idx="1"/>
          </p:nvPr>
        </p:nvSpPr>
        <p:spPr>
          <a:xfrm>
            <a:off x="457200" y="1551710"/>
            <a:ext cx="8229600" cy="1676399"/>
          </a:xfrm>
        </p:spPr>
        <p:txBody>
          <a:bodyPr/>
          <a:lstStyle/>
          <a:p>
            <a:pPr>
              <a:buFont typeface="Wingdings" pitchFamily="2" charset="2"/>
              <a:buChar char="§"/>
            </a:pPr>
            <a:r>
              <a:rPr lang="en-US" sz="1600" dirty="0"/>
              <a:t>It is organized every academic year and brings together business companies and AUT students within an information exchange session and sustainable and serious employment ideas.</a:t>
            </a:r>
          </a:p>
          <a:p>
            <a:pPr>
              <a:buFont typeface="Wingdings" pitchFamily="2" charset="2"/>
              <a:buChar char="§"/>
            </a:pPr>
            <a:r>
              <a:rPr lang="en-US" sz="1600" dirty="0"/>
              <a:t>The Career Fair at AUT has become a successful tradition. This event represents an excellent opportunity for interaction between the university, public institutions, enterprises and organizations of different profiles throughout the country. </a:t>
            </a:r>
          </a:p>
          <a:p>
            <a:pPr>
              <a:buFont typeface="Wingdings" pitchFamily="2" charset="2"/>
              <a:buChar char="§"/>
            </a:pPr>
            <a:r>
              <a:rPr lang="en-US" sz="1600" dirty="0"/>
              <a:t>In this line, the aim is to create opportunities and facilitate direct contacts of the employer with their potential employees, and not only through this organization.</a:t>
            </a:r>
          </a:p>
          <a:p>
            <a:pPr>
              <a:buFont typeface="Wingdings" pitchFamily="2" charset="2"/>
              <a:buChar char="§"/>
            </a:pPr>
            <a:r>
              <a:rPr lang="en-US" sz="1600" dirty="0"/>
              <a:t>The annual organization of the Career Fair creates opportunities for exchange, the creation of communication bridges and cooperative agreements between the academy and many other actors of society</a:t>
            </a:r>
          </a:p>
          <a:p>
            <a:pPr>
              <a:buNone/>
            </a:pPr>
            <a:endParaRPr lang="en-US" sz="1600" dirty="0"/>
          </a:p>
        </p:txBody>
      </p:sp>
      <p:sp>
        <p:nvSpPr>
          <p:cNvPr id="5" name="Title 1"/>
          <p:cNvSpPr>
            <a:spLocks noGrp="1"/>
          </p:cNvSpPr>
          <p:nvPr>
            <p:ph type="title"/>
          </p:nvPr>
        </p:nvSpPr>
        <p:spPr>
          <a:xfrm>
            <a:off x="216044" y="867641"/>
            <a:ext cx="9710737" cy="947738"/>
          </a:xfrm>
        </p:spPr>
        <p:txBody>
          <a:bodyPr/>
          <a:lstStyle/>
          <a:p>
            <a:r>
              <a:rPr lang="en-US" b="1" dirty="0"/>
              <a:t>Career/job fair.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314407AF-D609-4281-8E3E-4831D58FABCF}" type="slidenum">
              <a:rPr lang="en-US" altLang="en-US" smtClean="0"/>
              <a:pPr/>
              <a:t>9</a:t>
            </a:fld>
            <a:endParaRPr lang="en-US" altLang="en-US"/>
          </a:p>
        </p:txBody>
      </p:sp>
      <p:pic>
        <p:nvPicPr>
          <p:cNvPr id="73730" name="Picture 2" descr="No photo description available."/>
          <p:cNvPicPr>
            <a:picLocks noChangeAspect="1" noChangeArrowheads="1"/>
          </p:cNvPicPr>
          <p:nvPr/>
        </p:nvPicPr>
        <p:blipFill>
          <a:blip r:embed="rId2"/>
          <a:srcRect/>
          <a:stretch>
            <a:fillRect/>
          </a:stretch>
        </p:blipFill>
        <p:spPr bwMode="auto">
          <a:xfrm>
            <a:off x="207818" y="1136074"/>
            <a:ext cx="3996585" cy="2646217"/>
          </a:xfrm>
          <a:prstGeom prst="rect">
            <a:avLst/>
          </a:prstGeom>
          <a:noFill/>
        </p:spPr>
      </p:pic>
      <p:pic>
        <p:nvPicPr>
          <p:cNvPr id="73732" name="Picture 4" descr="No photo description available."/>
          <p:cNvPicPr>
            <a:picLocks noChangeAspect="1" noChangeArrowheads="1"/>
          </p:cNvPicPr>
          <p:nvPr/>
        </p:nvPicPr>
        <p:blipFill>
          <a:blip r:embed="rId3"/>
          <a:srcRect/>
          <a:stretch>
            <a:fillRect/>
          </a:stretch>
        </p:blipFill>
        <p:spPr bwMode="auto">
          <a:xfrm>
            <a:off x="4180897" y="3286934"/>
            <a:ext cx="4672157" cy="291990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1C52252B014674CB5B8BBCA345FDDE6" ma:contentTypeVersion="7" ma:contentTypeDescription="Δημιουργία νέου εγγράφου" ma:contentTypeScope="" ma:versionID="9da1a6023942ddf155b1b0f7514e8640">
  <xsd:schema xmlns:xsd="http://www.w3.org/2001/XMLSchema" xmlns:xs="http://www.w3.org/2001/XMLSchema" xmlns:p="http://schemas.microsoft.com/office/2006/metadata/properties" xmlns:ns2="c09b88ca-66eb-4a97-99d4-e4839274e101" xmlns:ns3="c944d2af-eeed-4acc-b052-3107ab9b10d9" targetNamespace="http://schemas.microsoft.com/office/2006/metadata/properties" ma:root="true" ma:fieldsID="0c6ebb39735189f150e76466fd483485" ns2:_="" ns3:_="">
    <xsd:import namespace="c09b88ca-66eb-4a97-99d4-e4839274e101"/>
    <xsd:import namespace="c944d2af-eeed-4acc-b052-3107ab9b10d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9b88ca-66eb-4a97-99d4-e4839274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44d2af-eeed-4acc-b052-3107ab9b10d9" elementFormDefault="qualified">
    <xsd:import namespace="http://schemas.microsoft.com/office/2006/documentManagement/types"/>
    <xsd:import namespace="http://schemas.microsoft.com/office/infopath/2007/PartnerControls"/>
    <xsd:element name="SharedWithUsers" ma:index="13"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E20AC7-8648-4C8A-AC1D-C6A2E836EB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9b88ca-66eb-4a97-99d4-e4839274e101"/>
    <ds:schemaRef ds:uri="c944d2af-eeed-4acc-b052-3107ab9b10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E362E5-925B-42F0-859A-9D1884A2047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20823</TotalTime>
  <Words>1213</Words>
  <Application>Microsoft Office PowerPoint</Application>
  <PresentationFormat>On-screen Show (4:3)</PresentationFormat>
  <Paragraphs>81</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Office Theme</vt:lpstr>
      <vt:lpstr>PowerPoint Presentation</vt:lpstr>
      <vt:lpstr>PowerPoint Presentation</vt:lpstr>
      <vt:lpstr>Career and Alumni Center, Funcion and service </vt:lpstr>
      <vt:lpstr>PowerPoint Presentation</vt:lpstr>
      <vt:lpstr>PowerPoint Presentation</vt:lpstr>
      <vt:lpstr>Consultation before/after registration at the university</vt:lpstr>
      <vt:lpstr>Modules for personal career development in the auditorium</vt:lpstr>
      <vt:lpstr>Career/job fair.</vt:lpstr>
      <vt:lpstr>PowerPoint Presentation</vt:lpstr>
      <vt:lpstr>Career counseling/guidance for STEPS</vt:lpstr>
      <vt:lpstr>STEPS as part of Double Degree Program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Petros Chondros</dc:creator>
  <cp:lastModifiedBy>Enkeleda Berberi</cp:lastModifiedBy>
  <cp:revision>222</cp:revision>
  <dcterms:created xsi:type="dcterms:W3CDTF">2019-03-23T20:57:42Z</dcterms:created>
  <dcterms:modified xsi:type="dcterms:W3CDTF">2022-11-29T16:51:55Z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0x010100B1C52252B014674CB5B8BBCA345FDDE6</vt:lpwstr>
  </property>
</Properties>
</file>