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98989"/>
                </a:solidFill>
              </a:defRPr>
            </a:lvl1pPr>
          </a:lstStyle>
          <a:p>
            <a:fld id="{86CB4B4D-7CA3-9044-876B-883B54F8677D}" type="slidenum">
              <a:t>‹#›</a:t>
            </a:fld>
            <a:endParaRPr/>
          </a:p>
        </p:txBody>
      </p:sp>
      <p:sp>
        <p:nvSpPr>
          <p:cNvPr id="3"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4"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45720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91440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137160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182880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21"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22" name="Advantages and added value of the joint master degree AUT-EUT and contribution of STEPS project"/>
          <p:cNvSpPr txBox="1">
            <a:spLocks noGrp="1"/>
          </p:cNvSpPr>
          <p:nvPr>
            <p:ph type="title" idx="4294967295"/>
          </p:nvPr>
        </p:nvSpPr>
        <p:spPr>
          <a:xfrm>
            <a:off x="1523999" y="1849437"/>
            <a:ext cx="9144002" cy="1628776"/>
          </a:xfrm>
          <a:prstGeom prst="rect">
            <a:avLst/>
          </a:prstGeom>
        </p:spPr>
        <p:txBody>
          <a:bodyPr anchor="b">
            <a:normAutofit/>
          </a:bodyPr>
          <a:lstStyle/>
          <a:p>
            <a:pPr algn="ctr">
              <a:defRPr sz="3200"/>
            </a:pPr>
            <a:r>
              <a:t>Advantages and added value of the joint master degree AUT-EUT and contribution of STEPS project</a:t>
            </a:r>
            <a:br/>
            <a:endParaRPr/>
          </a:p>
        </p:txBody>
      </p:sp>
      <p:sp>
        <p:nvSpPr>
          <p:cNvPr id="23" name="MSc in Sustainable Food Production Systems / STEPS…"/>
          <p:cNvSpPr txBox="1">
            <a:spLocks noGrp="1"/>
          </p:cNvSpPr>
          <p:nvPr>
            <p:ph type="body" sz="half" idx="4294967295"/>
          </p:nvPr>
        </p:nvSpPr>
        <p:spPr>
          <a:xfrm>
            <a:off x="1665287" y="3609975"/>
            <a:ext cx="9144001" cy="1924050"/>
          </a:xfrm>
          <a:prstGeom prst="rect">
            <a:avLst/>
          </a:prstGeom>
        </p:spPr>
        <p:txBody>
          <a:bodyPr>
            <a:normAutofit/>
          </a:bodyPr>
          <a:lstStyle/>
          <a:p>
            <a:pPr marL="0" indent="0" algn="ctr" defTabSz="704087">
              <a:spcBef>
                <a:spcPts val="700"/>
              </a:spcBef>
              <a:buSzTx/>
              <a:buNone/>
              <a:defRPr sz="1848" b="1">
                <a:solidFill>
                  <a:srgbClr val="002060"/>
                </a:solidFill>
              </a:defRPr>
            </a:pPr>
            <a:endParaRPr/>
          </a:p>
          <a:p>
            <a:pPr marL="0" indent="0" algn="ctr" defTabSz="704087">
              <a:spcBef>
                <a:spcPts val="700"/>
              </a:spcBef>
              <a:buSzTx/>
              <a:buNone/>
              <a:defRPr sz="1386" b="1">
                <a:solidFill>
                  <a:srgbClr val="002060"/>
                </a:solidFill>
              </a:defRPr>
            </a:pPr>
            <a:r>
              <a:t>MSc in Sustainable Food Production Systems / STEPS</a:t>
            </a:r>
          </a:p>
          <a:p>
            <a:pPr marL="0" indent="0" algn="ctr" defTabSz="704087">
              <a:spcBef>
                <a:spcPts val="700"/>
              </a:spcBef>
              <a:buSzTx/>
              <a:buNone/>
              <a:defRPr sz="1386">
                <a:solidFill>
                  <a:srgbClr val="002060"/>
                </a:solidFill>
              </a:defRPr>
            </a:pPr>
            <a:endParaRPr/>
          </a:p>
          <a:p>
            <a:pPr marL="0" indent="0" algn="ctr" defTabSz="704087">
              <a:spcBef>
                <a:spcPts val="700"/>
              </a:spcBef>
              <a:buSzTx/>
              <a:buNone/>
              <a:defRPr sz="1386">
                <a:solidFill>
                  <a:srgbClr val="002060"/>
                </a:solidFill>
              </a:defRPr>
            </a:pPr>
            <a:endParaRPr/>
          </a:p>
          <a:p>
            <a:pPr marL="0" indent="0" algn="ctr" defTabSz="704087">
              <a:spcBef>
                <a:spcPts val="700"/>
              </a:spcBef>
              <a:buSzTx/>
              <a:buNone/>
              <a:defRPr sz="1848" b="1">
                <a:solidFill>
                  <a:srgbClr val="002060"/>
                </a:solidFill>
              </a:defRPr>
            </a:pPr>
            <a:r>
              <a:t>European University of Tirana</a:t>
            </a:r>
          </a:p>
          <a:p>
            <a:pPr marL="0" indent="0" algn="ctr" defTabSz="704087">
              <a:spcBef>
                <a:spcPts val="700"/>
              </a:spcBef>
              <a:buSzTx/>
              <a:buNone/>
              <a:defRPr sz="1540">
                <a:solidFill>
                  <a:srgbClr val="002060"/>
                </a:solidFill>
              </a:defRPr>
            </a:pPr>
            <a:r>
              <a:t>23 November 2022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68"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69" name="Benefits of STEPS"/>
          <p:cNvSpPr txBox="1">
            <a:spLocks noGrp="1"/>
          </p:cNvSpPr>
          <p:nvPr>
            <p:ph type="title" idx="4294967295"/>
          </p:nvPr>
        </p:nvSpPr>
        <p:spPr>
          <a:xfrm>
            <a:off x="962025" y="1136650"/>
            <a:ext cx="10280650" cy="715963"/>
          </a:xfrm>
          <a:prstGeom prst="rect">
            <a:avLst/>
          </a:prstGeom>
        </p:spPr>
        <p:txBody>
          <a:bodyPr anchor="b">
            <a:normAutofit/>
          </a:bodyPr>
          <a:lstStyle>
            <a:lvl1pPr algn="ctr">
              <a:defRPr sz="3200"/>
            </a:lvl1pPr>
          </a:lstStyle>
          <a:p>
            <a:r>
              <a:t>Benefits of STEPS</a:t>
            </a:r>
          </a:p>
        </p:txBody>
      </p:sp>
      <p:sp>
        <p:nvSpPr>
          <p:cNvPr id="70" name="The possibility of exchanging experiences (staff and students)…"/>
          <p:cNvSpPr txBox="1">
            <a:spLocks noGrp="1"/>
          </p:cNvSpPr>
          <p:nvPr>
            <p:ph type="body" idx="4294967295"/>
          </p:nvPr>
        </p:nvSpPr>
        <p:spPr>
          <a:xfrm>
            <a:off x="949324" y="1970087"/>
            <a:ext cx="10304464" cy="3832226"/>
          </a:xfrm>
          <a:prstGeom prst="rect">
            <a:avLst/>
          </a:prstGeom>
        </p:spPr>
        <p:txBody>
          <a:bodyPr>
            <a:normAutofit/>
          </a:bodyPr>
          <a:lstStyle/>
          <a:p>
            <a:pPr marL="238225" indent="-238225" algn="just" defTabSz="905255">
              <a:spcBef>
                <a:spcPts val="900"/>
              </a:spcBef>
              <a:buFontTx/>
              <a:defRPr sz="2376">
                <a:solidFill>
                  <a:srgbClr val="333F50"/>
                </a:solidFill>
                <a:latin typeface="Calibri Light"/>
                <a:ea typeface="Calibri Light"/>
                <a:cs typeface="Calibri Light"/>
                <a:sym typeface="Calibri Light"/>
              </a:defRPr>
            </a:pPr>
            <a:r>
              <a:t>The possibility of exchanging experiences (staff and students)</a:t>
            </a:r>
          </a:p>
          <a:p>
            <a:pPr marL="238225" indent="-238225" algn="just" defTabSz="905255">
              <a:spcBef>
                <a:spcPts val="900"/>
              </a:spcBef>
              <a:buFontTx/>
              <a:defRPr sz="2376">
                <a:solidFill>
                  <a:srgbClr val="333F50"/>
                </a:solidFill>
                <a:latin typeface="Calibri Light"/>
                <a:ea typeface="Calibri Light"/>
                <a:cs typeface="Calibri Light"/>
                <a:sym typeface="Calibri Light"/>
              </a:defRPr>
            </a:pPr>
            <a:r>
              <a:t>Shared use of infrastructure (laboratories, libraries).</a:t>
            </a:r>
          </a:p>
          <a:p>
            <a:pPr marL="238225" indent="-238225" algn="just" defTabSz="905255">
              <a:spcBef>
                <a:spcPts val="900"/>
              </a:spcBef>
              <a:buFontTx/>
              <a:defRPr sz="2376">
                <a:solidFill>
                  <a:srgbClr val="333F50"/>
                </a:solidFill>
                <a:latin typeface="Calibri Light"/>
                <a:ea typeface="Calibri Light"/>
                <a:cs typeface="Calibri Light"/>
                <a:sym typeface="Calibri Light"/>
              </a:defRPr>
            </a:pPr>
            <a:r>
              <a:t>Network growth.</a:t>
            </a:r>
          </a:p>
          <a:p>
            <a:pPr marL="238225" indent="-238225" algn="just" defTabSz="905255">
              <a:spcBef>
                <a:spcPts val="900"/>
              </a:spcBef>
              <a:buFontTx/>
              <a:defRPr sz="2376">
                <a:solidFill>
                  <a:srgbClr val="333F50"/>
                </a:solidFill>
                <a:latin typeface="Calibri Light"/>
                <a:ea typeface="Calibri Light"/>
                <a:cs typeface="Calibri Light"/>
                <a:sym typeface="Calibri Light"/>
              </a:defRPr>
            </a:pPr>
            <a:r>
              <a:t>The possibility of continuing cooperation in initiatives and other joint projects.</a:t>
            </a:r>
          </a:p>
          <a:p>
            <a:pPr marL="238225" indent="-238225" algn="just" defTabSz="905255">
              <a:spcBef>
                <a:spcPts val="900"/>
              </a:spcBef>
              <a:buFontTx/>
              <a:defRPr sz="2376">
                <a:solidFill>
                  <a:srgbClr val="333F50"/>
                </a:solidFill>
                <a:latin typeface="Calibri Light"/>
                <a:ea typeface="Calibri Light"/>
                <a:cs typeface="Calibri Light"/>
                <a:sym typeface="Calibri Light"/>
              </a:defRPr>
            </a:pPr>
            <a:r>
              <a:t>Strengthening the link with the labor market (EUT with banks and other entities).</a:t>
            </a:r>
          </a:p>
          <a:p>
            <a:pPr marL="238225" indent="-238225" algn="just" defTabSz="905255">
              <a:spcBef>
                <a:spcPts val="900"/>
              </a:spcBef>
              <a:buFontTx/>
              <a:defRPr sz="2376">
                <a:solidFill>
                  <a:srgbClr val="333F50"/>
                </a:solidFill>
                <a:latin typeface="Calibri Light"/>
                <a:ea typeface="Calibri Light"/>
                <a:cs typeface="Calibri Light"/>
                <a:sym typeface="Calibri Light"/>
              </a:defRPr>
            </a:pPr>
            <a:r>
              <a:t>Partner institutions as complementary to each other.</a:t>
            </a:r>
          </a:p>
          <a:p>
            <a:pPr marL="238225" indent="-238225" algn="just" defTabSz="905255">
              <a:spcBef>
                <a:spcPts val="900"/>
              </a:spcBef>
              <a:buFontTx/>
              <a:defRPr sz="2376">
                <a:solidFill>
                  <a:srgbClr val="333F50"/>
                </a:solidFill>
                <a:latin typeface="Calibri Light"/>
                <a:ea typeface="Calibri Light"/>
                <a:cs typeface="Calibri Light"/>
                <a:sym typeface="Calibri Light"/>
              </a:defRPr>
            </a:pPr>
            <a:r>
              <a:t>Cooperation of the public sector with the private sector in higher education: challenges and opportunities.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73"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74" name="Thank you!"/>
          <p:cNvSpPr txBox="1">
            <a:spLocks noGrp="1"/>
          </p:cNvSpPr>
          <p:nvPr>
            <p:ph type="title" idx="4294967295"/>
          </p:nvPr>
        </p:nvSpPr>
        <p:spPr>
          <a:xfrm>
            <a:off x="955675" y="3872484"/>
            <a:ext cx="10280650" cy="715963"/>
          </a:xfrm>
          <a:prstGeom prst="rect">
            <a:avLst/>
          </a:prstGeom>
        </p:spPr>
        <p:txBody>
          <a:bodyPr anchor="b">
            <a:normAutofit/>
          </a:bodyPr>
          <a:lstStyle>
            <a:lvl1pPr algn="ctr">
              <a:defRPr sz="3200"/>
            </a:lvl1pPr>
          </a:lstStyle>
          <a:p>
            <a:r>
              <a:t>Thank you!</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26" name="image.png" descr="image.png"/>
          <p:cNvPicPr>
            <a:picLocks noChangeAspect="1"/>
          </p:cNvPicPr>
          <p:nvPr/>
        </p:nvPicPr>
        <p:blipFill>
          <a:blip r:embed="rId3"/>
          <a:stretch>
            <a:fillRect/>
          </a:stretch>
        </p:blipFill>
        <p:spPr>
          <a:xfrm>
            <a:off x="4219106" y="1297690"/>
            <a:ext cx="3753787" cy="2002020"/>
          </a:xfrm>
          <a:prstGeom prst="rect">
            <a:avLst/>
          </a:prstGeom>
          <a:ln w="12700">
            <a:miter lim="400000"/>
          </a:ln>
        </p:spPr>
      </p:pic>
      <p:sp>
        <p:nvSpPr>
          <p:cNvPr id="27" name="STEPS: MSc in Sustainable Food Production Systems; &quot;Sustainable Food Production Systems&quot; (STEPS), funded by the European Union, Erasmus+ Program. The main focus of this project is to prepare specialists capable of designing policies, strategies, objectiv"/>
          <p:cNvSpPr txBox="1">
            <a:spLocks noGrp="1"/>
          </p:cNvSpPr>
          <p:nvPr>
            <p:ph type="body" sz="half" idx="4294967295"/>
          </p:nvPr>
        </p:nvSpPr>
        <p:spPr>
          <a:xfrm>
            <a:off x="1637227" y="4255351"/>
            <a:ext cx="9144001" cy="1924051"/>
          </a:xfrm>
          <a:prstGeom prst="rect">
            <a:avLst/>
          </a:prstGeom>
        </p:spPr>
        <p:txBody>
          <a:bodyPr>
            <a:normAutofit/>
          </a:bodyPr>
          <a:lstStyle/>
          <a:p>
            <a:pPr marL="0" indent="0" algn="just" defTabSz="676655">
              <a:spcBef>
                <a:spcPts val="700"/>
              </a:spcBef>
              <a:buSzTx/>
              <a:buNone/>
              <a:defRPr sz="1776" b="1">
                <a:solidFill>
                  <a:srgbClr val="002060"/>
                </a:solidFill>
              </a:defRPr>
            </a:pPr>
            <a:r>
              <a:t>STEPS: MSc in Sustainable Food Production Systems; "Sustainable Food Production Systems" (STEPS), </a:t>
            </a:r>
            <a:r>
              <a:rPr b="0"/>
              <a:t>funded by the European Union, Erasmus+ Program. The main focus of this project is to prepare specialists capable of designing policies, strategies, objectives for the sustainable development of food production systems, taking into consideration all factors and actors, who play a decisive role and have direct access to these systems.</a:t>
            </a:r>
          </a:p>
          <a:p>
            <a:pPr marL="0" indent="0" algn="just" defTabSz="676655">
              <a:spcBef>
                <a:spcPts val="700"/>
              </a:spcBef>
              <a:buSzTx/>
              <a:buNone/>
              <a:defRPr sz="1776" b="1">
                <a:solidFill>
                  <a:srgbClr val="002060"/>
                </a:solidFill>
              </a:defRPr>
            </a:pPr>
            <a:r>
              <a:rPr b="0"/>
              <a:t>The project has 11 partner institutions, four EU member states, two from Albania, two from Kosovo, two from Bosnia &amp; Hercegovina along with Bosnian Ministry.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30"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31" name="Double-click to edit"/>
          <p:cNvSpPr txBox="1">
            <a:spLocks noGrp="1"/>
          </p:cNvSpPr>
          <p:nvPr>
            <p:ph type="title" idx="4294967295"/>
          </p:nvPr>
        </p:nvSpPr>
        <p:spPr>
          <a:xfrm>
            <a:off x="962025" y="1136650"/>
            <a:ext cx="10280650" cy="715963"/>
          </a:xfrm>
          <a:prstGeom prst="rect">
            <a:avLst/>
          </a:prstGeom>
        </p:spPr>
        <p:txBody>
          <a:bodyPr anchor="b">
            <a:normAutofit/>
          </a:bodyPr>
          <a:lstStyle>
            <a:lvl1pPr algn="just" defTabSz="658368">
              <a:defRPr sz="2304"/>
            </a:lvl1pPr>
          </a:lstStyle>
          <a:p>
            <a:br/>
            <a:endParaRPr/>
          </a:p>
        </p:txBody>
      </p:sp>
      <p:sp>
        <p:nvSpPr>
          <p:cNvPr id="32" name="Food production systems are evolving rapidly (new challenges, new tech, new regulations)…"/>
          <p:cNvSpPr txBox="1">
            <a:spLocks noGrp="1"/>
          </p:cNvSpPr>
          <p:nvPr>
            <p:ph type="body" idx="4294967295"/>
          </p:nvPr>
        </p:nvSpPr>
        <p:spPr>
          <a:xfrm>
            <a:off x="949324" y="1970087"/>
            <a:ext cx="10304464" cy="3832226"/>
          </a:xfrm>
          <a:prstGeom prst="rect">
            <a:avLst/>
          </a:prstGeom>
        </p:spPr>
        <p:txBody>
          <a:bodyPr>
            <a:normAutofit/>
          </a:bodyPr>
          <a:lstStyle/>
          <a:p>
            <a:pPr marL="214162" indent="-214162" algn="just" defTabSz="813816">
              <a:spcBef>
                <a:spcPts val="800"/>
              </a:spcBef>
              <a:buFontTx/>
              <a:defRPr sz="2136">
                <a:solidFill>
                  <a:srgbClr val="333F50"/>
                </a:solidFill>
                <a:latin typeface="Calibri Light"/>
                <a:ea typeface="Calibri Light"/>
                <a:cs typeface="Calibri Light"/>
                <a:sym typeface="Calibri Light"/>
              </a:defRPr>
            </a:pPr>
            <a:r>
              <a:t>Food production systems are evolving rapidly (new challenges, new tech, new regulations)</a:t>
            </a:r>
          </a:p>
          <a:p>
            <a:pPr marL="214162" indent="-214162" algn="just" defTabSz="813816">
              <a:spcBef>
                <a:spcPts val="800"/>
              </a:spcBef>
              <a:buFontTx/>
              <a:defRPr sz="2136">
                <a:solidFill>
                  <a:srgbClr val="333F50"/>
                </a:solidFill>
                <a:latin typeface="Calibri Light"/>
                <a:ea typeface="Calibri Light"/>
                <a:cs typeface="Calibri Light"/>
                <a:sym typeface="Calibri Light"/>
              </a:defRPr>
            </a:pPr>
            <a:endParaRPr/>
          </a:p>
          <a:p>
            <a:pPr marL="214162" indent="-214162" algn="just" defTabSz="813816">
              <a:spcBef>
                <a:spcPts val="800"/>
              </a:spcBef>
              <a:buFontTx/>
              <a:defRPr sz="2136">
                <a:solidFill>
                  <a:srgbClr val="333F50"/>
                </a:solidFill>
                <a:latin typeface="Calibri Light"/>
                <a:ea typeface="Calibri Light"/>
                <a:cs typeface="Calibri Light"/>
                <a:sym typeface="Calibri Light"/>
              </a:defRPr>
            </a:pPr>
            <a:r>
              <a:t>Modern challenges make food security a priority (war, climate)</a:t>
            </a:r>
          </a:p>
          <a:p>
            <a:pPr marL="214162" indent="-214162" algn="just" defTabSz="813816">
              <a:spcBef>
                <a:spcPts val="800"/>
              </a:spcBef>
              <a:buFontTx/>
              <a:defRPr sz="2136">
                <a:solidFill>
                  <a:srgbClr val="333F50"/>
                </a:solidFill>
                <a:latin typeface="Calibri Light"/>
                <a:ea typeface="Calibri Light"/>
                <a:cs typeface="Calibri Light"/>
                <a:sym typeface="Calibri Light"/>
              </a:defRPr>
            </a:pPr>
            <a:endParaRPr/>
          </a:p>
          <a:p>
            <a:pPr marL="214162" indent="-214162" algn="just" defTabSz="813816">
              <a:spcBef>
                <a:spcPts val="800"/>
              </a:spcBef>
              <a:buFontTx/>
              <a:defRPr sz="2136">
                <a:solidFill>
                  <a:srgbClr val="333F50"/>
                </a:solidFill>
                <a:latin typeface="Calibri Light"/>
                <a:ea typeface="Calibri Light"/>
                <a:cs typeface="Calibri Light"/>
                <a:sym typeface="Calibri Light"/>
              </a:defRPr>
            </a:pPr>
            <a:r>
              <a:t>Logistical challenges make food growing systems versatile</a:t>
            </a:r>
          </a:p>
          <a:p>
            <a:pPr marL="214162" indent="-214162" algn="just" defTabSz="813816">
              <a:spcBef>
                <a:spcPts val="800"/>
              </a:spcBef>
              <a:buFontTx/>
              <a:defRPr sz="2136">
                <a:solidFill>
                  <a:srgbClr val="333F50"/>
                </a:solidFill>
                <a:latin typeface="Calibri Light"/>
                <a:ea typeface="Calibri Light"/>
                <a:cs typeface="Calibri Light"/>
                <a:sym typeface="Calibri Light"/>
              </a:defRPr>
            </a:pPr>
            <a:endParaRPr/>
          </a:p>
          <a:p>
            <a:pPr marL="214162" indent="-214162" algn="just" defTabSz="813816">
              <a:spcBef>
                <a:spcPts val="800"/>
              </a:spcBef>
              <a:buFontTx/>
              <a:defRPr sz="2136">
                <a:solidFill>
                  <a:srgbClr val="333F50"/>
                </a:solidFill>
                <a:latin typeface="Calibri Light"/>
                <a:ea typeface="Calibri Light"/>
                <a:cs typeface="Calibri Light"/>
                <a:sym typeface="Calibri Light"/>
              </a:defRPr>
            </a:pPr>
            <a:r>
              <a:t>Food culture is changing (globalisation)</a:t>
            </a:r>
          </a:p>
          <a:p>
            <a:pPr marL="214162" indent="-214162" algn="just" defTabSz="813816">
              <a:spcBef>
                <a:spcPts val="800"/>
              </a:spcBef>
              <a:buFontTx/>
              <a:defRPr sz="2136">
                <a:solidFill>
                  <a:srgbClr val="333F50"/>
                </a:solidFill>
                <a:latin typeface="Calibri Light"/>
                <a:ea typeface="Calibri Light"/>
                <a:cs typeface="Calibri Light"/>
                <a:sym typeface="Calibri Light"/>
              </a:defRPr>
            </a:pPr>
            <a:endParaRPr/>
          </a:p>
          <a:p>
            <a:pPr marL="214162" indent="-214162" algn="just" defTabSz="813816">
              <a:spcBef>
                <a:spcPts val="800"/>
              </a:spcBef>
              <a:buFontTx/>
              <a:defRPr sz="2136">
                <a:solidFill>
                  <a:srgbClr val="333F50"/>
                </a:solidFill>
                <a:latin typeface="Calibri Light"/>
                <a:ea typeface="Calibri Light"/>
                <a:cs typeface="Calibri Light"/>
                <a:sym typeface="Calibri Light"/>
              </a:defRPr>
            </a:pPr>
            <a:r>
              <a:t>Initiative to transfer to a circular economy</a:t>
            </a:r>
          </a:p>
        </p:txBody>
      </p:sp>
      <p:sp>
        <p:nvSpPr>
          <p:cNvPr id="33" name="The need to offer/promote this topic"/>
          <p:cNvSpPr txBox="1"/>
          <p:nvPr/>
        </p:nvSpPr>
        <p:spPr>
          <a:xfrm>
            <a:off x="3844845" y="1425396"/>
            <a:ext cx="4758741" cy="3924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a:lnSpc>
                <a:spcPct val="90000"/>
              </a:lnSpc>
              <a:spcBef>
                <a:spcPts val="1000"/>
              </a:spcBef>
              <a:buFont typeface="Arial"/>
              <a:defRPr sz="2400" b="1">
                <a:solidFill>
                  <a:srgbClr val="333F50"/>
                </a:solidFill>
                <a:latin typeface="Carlito"/>
                <a:ea typeface="Carlito"/>
                <a:cs typeface="Carlito"/>
                <a:sym typeface="Carlito"/>
              </a:defRPr>
            </a:lvl1pPr>
          </a:lstStyle>
          <a:p>
            <a:r>
              <a:t>The need to offer/promote this topic</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36"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37" name="Double-click to edit"/>
          <p:cNvSpPr txBox="1">
            <a:spLocks noGrp="1"/>
          </p:cNvSpPr>
          <p:nvPr>
            <p:ph type="title" idx="4294967295"/>
          </p:nvPr>
        </p:nvSpPr>
        <p:spPr>
          <a:xfrm>
            <a:off x="962025" y="1136650"/>
            <a:ext cx="10280650" cy="715963"/>
          </a:xfrm>
          <a:prstGeom prst="rect">
            <a:avLst/>
          </a:prstGeom>
        </p:spPr>
        <p:txBody>
          <a:bodyPr anchor="b">
            <a:normAutofit/>
          </a:bodyPr>
          <a:lstStyle>
            <a:lvl1pPr algn="just" defTabSz="658368">
              <a:defRPr sz="2304"/>
            </a:lvl1pPr>
          </a:lstStyle>
          <a:p>
            <a:br/>
            <a:endParaRPr/>
          </a:p>
        </p:txBody>
      </p:sp>
      <p:sp>
        <p:nvSpPr>
          <p:cNvPr id="38" name="Collaboration between two HEIs in Albania bore fruit and resulted in a Master program in MSc in Sustainable Food Production Systems / STEPS…"/>
          <p:cNvSpPr txBox="1">
            <a:spLocks noGrp="1"/>
          </p:cNvSpPr>
          <p:nvPr>
            <p:ph type="body" idx="4294967295"/>
          </p:nvPr>
        </p:nvSpPr>
        <p:spPr>
          <a:xfrm>
            <a:off x="949324" y="1970087"/>
            <a:ext cx="10304464" cy="3832226"/>
          </a:xfrm>
          <a:prstGeom prst="rect">
            <a:avLst/>
          </a:prstGeom>
        </p:spPr>
        <p:txBody>
          <a:bodyPr>
            <a:normAutofit/>
          </a:bodyPr>
          <a:lstStyle/>
          <a:p>
            <a:pPr marL="0" indent="0" algn="ctr">
              <a:buSzTx/>
              <a:buNone/>
              <a:defRPr sz="2400">
                <a:solidFill>
                  <a:srgbClr val="333F50"/>
                </a:solidFill>
                <a:latin typeface="Calibri Light"/>
                <a:ea typeface="Calibri Light"/>
                <a:cs typeface="Calibri Light"/>
                <a:sym typeface="Calibri Light"/>
              </a:defRPr>
            </a:pPr>
            <a:r>
              <a:t>Collaboration between two HEIs in Albania bore fruit and resulted in a Master program in </a:t>
            </a:r>
            <a:r>
              <a:rPr b="1">
                <a:latin typeface="Carlito"/>
                <a:ea typeface="Carlito"/>
                <a:cs typeface="Carlito"/>
                <a:sym typeface="Carlito"/>
              </a:rPr>
              <a:t>MSc in Sustainable Food Production Systems / STEPS</a:t>
            </a:r>
          </a:p>
          <a:p>
            <a:pPr marL="0" indent="0" algn="ctr">
              <a:buSzTx/>
              <a:buNone/>
              <a:defRPr sz="2400">
                <a:solidFill>
                  <a:srgbClr val="333F50"/>
                </a:solidFill>
                <a:latin typeface="Calibri Light"/>
                <a:ea typeface="Calibri Light"/>
                <a:cs typeface="Calibri Light"/>
                <a:sym typeface="Calibri Light"/>
              </a:defRPr>
            </a:pPr>
            <a:endParaRPr b="1">
              <a:latin typeface="Carlito"/>
              <a:ea typeface="Carlito"/>
              <a:cs typeface="Carlito"/>
              <a:sym typeface="Carlito"/>
            </a:endParaRPr>
          </a:p>
          <a:p>
            <a:pPr marL="0" indent="0" algn="ctr">
              <a:buSzTx/>
              <a:buNone/>
              <a:defRPr sz="2400">
                <a:solidFill>
                  <a:srgbClr val="333F50"/>
                </a:solidFill>
                <a:latin typeface="Calibri Light"/>
                <a:ea typeface="Calibri Light"/>
                <a:cs typeface="Calibri Light"/>
                <a:sym typeface="Calibri Light"/>
              </a:defRPr>
            </a:pPr>
            <a:r>
              <a:t>Date of approval: Directive 575 of Ministry on 4.10.2022</a:t>
            </a:r>
            <a:endParaRPr sz="1800">
              <a:solidFill>
                <a:srgbClr val="002060"/>
              </a:solidFill>
            </a:endParaRPr>
          </a:p>
          <a:p>
            <a:pPr marL="0" indent="0" algn="just">
              <a:buSzTx/>
              <a:buNone/>
              <a:defRPr sz="2400">
                <a:solidFill>
                  <a:srgbClr val="333F50"/>
                </a:solidFill>
                <a:latin typeface="Calibri Light"/>
                <a:ea typeface="Calibri Light"/>
                <a:cs typeface="Calibri Light"/>
                <a:sym typeface="Calibri Light"/>
              </a:defRPr>
            </a:pPr>
            <a:endParaRPr sz="1800">
              <a:solidFill>
                <a:srgbClr val="002060"/>
              </a:solidFill>
            </a:endParaRPr>
          </a:p>
        </p:txBody>
      </p:sp>
      <p:pic>
        <p:nvPicPr>
          <p:cNvPr id="39" name="ubt-01-scaled.jpg" descr="ubt-01-scaled.jpg"/>
          <p:cNvPicPr>
            <a:picLocks noChangeAspect="1"/>
          </p:cNvPicPr>
          <p:nvPr/>
        </p:nvPicPr>
        <p:blipFill>
          <a:blip r:embed="rId4"/>
          <a:stretch>
            <a:fillRect/>
          </a:stretch>
        </p:blipFill>
        <p:spPr>
          <a:xfrm>
            <a:off x="1349811" y="3662922"/>
            <a:ext cx="2787598" cy="2787599"/>
          </a:xfrm>
          <a:prstGeom prst="rect">
            <a:avLst/>
          </a:prstGeom>
          <a:ln w="12700">
            <a:miter lim="400000"/>
          </a:ln>
        </p:spPr>
      </p:pic>
      <p:pic>
        <p:nvPicPr>
          <p:cNvPr id="40" name="Image" descr="Image"/>
          <p:cNvPicPr>
            <a:picLocks noChangeAspect="1"/>
          </p:cNvPicPr>
          <p:nvPr/>
        </p:nvPicPr>
        <p:blipFill>
          <a:blip r:embed="rId5"/>
          <a:stretch>
            <a:fillRect/>
          </a:stretch>
        </p:blipFill>
        <p:spPr>
          <a:xfrm>
            <a:off x="6660791" y="4371463"/>
            <a:ext cx="3808896" cy="1875593"/>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43"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44" name="The program"/>
          <p:cNvSpPr txBox="1">
            <a:spLocks noGrp="1"/>
          </p:cNvSpPr>
          <p:nvPr>
            <p:ph type="title" idx="4294967295"/>
          </p:nvPr>
        </p:nvSpPr>
        <p:spPr>
          <a:xfrm>
            <a:off x="962025" y="1136650"/>
            <a:ext cx="10280650" cy="715963"/>
          </a:xfrm>
          <a:prstGeom prst="rect">
            <a:avLst/>
          </a:prstGeom>
        </p:spPr>
        <p:txBody>
          <a:bodyPr anchor="b">
            <a:normAutofit/>
          </a:bodyPr>
          <a:lstStyle>
            <a:lvl1pPr algn="ctr">
              <a:defRPr sz="3200"/>
            </a:lvl1pPr>
          </a:lstStyle>
          <a:p>
            <a:r>
              <a:t>The program</a:t>
            </a:r>
          </a:p>
        </p:txBody>
      </p:sp>
      <p:sp>
        <p:nvSpPr>
          <p:cNvPr id="45" name="Two profiles:…"/>
          <p:cNvSpPr txBox="1">
            <a:spLocks noGrp="1"/>
          </p:cNvSpPr>
          <p:nvPr>
            <p:ph type="body" idx="4294967295"/>
          </p:nvPr>
        </p:nvSpPr>
        <p:spPr>
          <a:xfrm>
            <a:off x="949324" y="1970087"/>
            <a:ext cx="10304464" cy="3832226"/>
          </a:xfrm>
          <a:prstGeom prst="rect">
            <a:avLst/>
          </a:prstGeom>
        </p:spPr>
        <p:txBody>
          <a:bodyPr>
            <a:normAutofit/>
          </a:bodyPr>
          <a:lstStyle/>
          <a:p>
            <a:pPr marL="0" indent="0" algn="ctr" defTabSz="832104">
              <a:spcBef>
                <a:spcPts val="900"/>
              </a:spcBef>
              <a:buSzTx/>
              <a:buNone/>
              <a:defRPr sz="2184">
                <a:solidFill>
                  <a:srgbClr val="333F50"/>
                </a:solidFill>
                <a:latin typeface="Calibri Light"/>
                <a:ea typeface="Calibri Light"/>
                <a:cs typeface="Calibri Light"/>
                <a:sym typeface="Calibri Light"/>
              </a:defRPr>
            </a:pPr>
            <a:r>
              <a:t>Two profiles:</a:t>
            </a:r>
          </a:p>
          <a:p>
            <a:pPr marL="0" indent="0" algn="ctr" defTabSz="832104">
              <a:spcBef>
                <a:spcPts val="900"/>
              </a:spcBef>
              <a:buSzTx/>
              <a:buFontTx/>
              <a:buNone/>
              <a:defRPr sz="2184">
                <a:solidFill>
                  <a:srgbClr val="333F50"/>
                </a:solidFill>
                <a:latin typeface="Calibri Light"/>
                <a:ea typeface="Calibri Light"/>
                <a:cs typeface="Calibri Light"/>
                <a:sym typeface="Calibri Light"/>
              </a:defRPr>
            </a:pPr>
            <a:r>
              <a:rPr b="1">
                <a:latin typeface="Carlito"/>
                <a:ea typeface="Carlito"/>
                <a:cs typeface="Carlito"/>
                <a:sym typeface="Carlito"/>
              </a:rPr>
              <a:t>Engineering, Quality and Food Safety</a:t>
            </a:r>
            <a:r>
              <a:t> (AUT)</a:t>
            </a:r>
          </a:p>
          <a:p>
            <a:pPr marL="0" indent="0" algn="ctr" defTabSz="832104">
              <a:spcBef>
                <a:spcPts val="900"/>
              </a:spcBef>
              <a:buSzTx/>
              <a:buFontTx/>
              <a:buNone/>
              <a:defRPr sz="2184">
                <a:solidFill>
                  <a:srgbClr val="333F50"/>
                </a:solidFill>
                <a:latin typeface="Calibri Light"/>
                <a:ea typeface="Calibri Light"/>
                <a:cs typeface="Calibri Light"/>
                <a:sym typeface="Calibri Light"/>
              </a:defRPr>
            </a:pPr>
            <a:r>
              <a:rPr b="1">
                <a:latin typeface="Carlito"/>
                <a:ea typeface="Carlito"/>
                <a:cs typeface="Carlito"/>
                <a:sym typeface="Carlito"/>
              </a:rPr>
              <a:t>Management of Food Production Systems</a:t>
            </a:r>
            <a:r>
              <a:t> (EUT)</a:t>
            </a:r>
          </a:p>
          <a:p>
            <a:pPr marL="218974" indent="-218974" algn="just" defTabSz="832104">
              <a:spcBef>
                <a:spcPts val="900"/>
              </a:spcBef>
              <a:buFontTx/>
              <a:defRPr sz="2184">
                <a:solidFill>
                  <a:srgbClr val="333F50"/>
                </a:solidFill>
                <a:latin typeface="Calibri Light"/>
                <a:ea typeface="Calibri Light"/>
                <a:cs typeface="Calibri Light"/>
                <a:sym typeface="Calibri Light"/>
              </a:defRPr>
            </a:pPr>
            <a:endParaRPr/>
          </a:p>
          <a:p>
            <a:pPr marL="218974" indent="-218974" algn="just" defTabSz="832104">
              <a:spcBef>
                <a:spcPts val="900"/>
              </a:spcBef>
              <a:buFontTx/>
              <a:defRPr sz="2184">
                <a:solidFill>
                  <a:srgbClr val="333F50"/>
                </a:solidFill>
                <a:latin typeface="Calibri Light"/>
                <a:ea typeface="Calibri Light"/>
                <a:cs typeface="Calibri Light"/>
                <a:sym typeface="Calibri Light"/>
              </a:defRPr>
            </a:pPr>
            <a:endParaRPr/>
          </a:p>
          <a:p>
            <a:pPr marL="218974" indent="-218974" algn="just" defTabSz="832104">
              <a:spcBef>
                <a:spcPts val="900"/>
              </a:spcBef>
              <a:buFontTx/>
              <a:defRPr sz="2184">
                <a:solidFill>
                  <a:srgbClr val="333F50"/>
                </a:solidFill>
                <a:latin typeface="Calibri Light"/>
                <a:ea typeface="Calibri Light"/>
                <a:cs typeface="Calibri Light"/>
                <a:sym typeface="Calibri Light"/>
              </a:defRPr>
            </a:pPr>
            <a:r>
              <a:t>Two academic years</a:t>
            </a:r>
          </a:p>
          <a:p>
            <a:pPr marL="218974" indent="-218974" algn="just" defTabSz="832104">
              <a:spcBef>
                <a:spcPts val="900"/>
              </a:spcBef>
              <a:buFontTx/>
              <a:defRPr sz="2184">
                <a:solidFill>
                  <a:srgbClr val="333F50"/>
                </a:solidFill>
                <a:latin typeface="Calibri Light"/>
                <a:ea typeface="Calibri Light"/>
                <a:cs typeface="Calibri Light"/>
                <a:sym typeface="Calibri Light"/>
              </a:defRPr>
            </a:pPr>
            <a:r>
              <a:t>A practical approach</a:t>
            </a:r>
          </a:p>
          <a:p>
            <a:pPr marL="218974" indent="-218974" algn="just" defTabSz="832104">
              <a:spcBef>
                <a:spcPts val="900"/>
              </a:spcBef>
              <a:buFontTx/>
              <a:defRPr sz="2184">
                <a:solidFill>
                  <a:srgbClr val="333F50"/>
                </a:solidFill>
                <a:latin typeface="Calibri Light"/>
                <a:ea typeface="Calibri Light"/>
                <a:cs typeface="Calibri Light"/>
                <a:sym typeface="Calibri Light"/>
              </a:defRPr>
            </a:pPr>
            <a:r>
              <a:t>Dual degree </a:t>
            </a:r>
          </a:p>
          <a:p>
            <a:pPr marL="218974" indent="-218974" algn="just" defTabSz="832104">
              <a:spcBef>
                <a:spcPts val="900"/>
              </a:spcBef>
              <a:buFontTx/>
              <a:defRPr sz="2184">
                <a:solidFill>
                  <a:srgbClr val="333F50"/>
                </a:solidFill>
                <a:latin typeface="Calibri Light"/>
                <a:ea typeface="Calibri Light"/>
                <a:cs typeface="Calibri Light"/>
                <a:sym typeface="Calibri Light"/>
              </a:defRPr>
            </a:pPr>
            <a:r>
              <a:t>Emphasis on the sustainability aspects of food engineering and management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48"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49" name="The program"/>
          <p:cNvSpPr txBox="1">
            <a:spLocks noGrp="1"/>
          </p:cNvSpPr>
          <p:nvPr>
            <p:ph type="title" idx="4294967295"/>
          </p:nvPr>
        </p:nvSpPr>
        <p:spPr>
          <a:xfrm>
            <a:off x="962025" y="1136650"/>
            <a:ext cx="10280650" cy="715963"/>
          </a:xfrm>
          <a:prstGeom prst="rect">
            <a:avLst/>
          </a:prstGeom>
        </p:spPr>
        <p:txBody>
          <a:bodyPr anchor="b">
            <a:normAutofit/>
          </a:bodyPr>
          <a:lstStyle>
            <a:lvl1pPr algn="ctr">
              <a:defRPr sz="3200"/>
            </a:lvl1pPr>
          </a:lstStyle>
          <a:p>
            <a:r>
              <a:t>The program</a:t>
            </a:r>
          </a:p>
        </p:txBody>
      </p:sp>
      <p:sp>
        <p:nvSpPr>
          <p:cNvPr id="50" name="A master's degree in this program is opened for the first time in Albania.…"/>
          <p:cNvSpPr txBox="1">
            <a:spLocks noGrp="1"/>
          </p:cNvSpPr>
          <p:nvPr>
            <p:ph type="body" idx="4294967295"/>
          </p:nvPr>
        </p:nvSpPr>
        <p:spPr>
          <a:xfrm>
            <a:off x="949324" y="1970087"/>
            <a:ext cx="10304464" cy="3832226"/>
          </a:xfrm>
          <a:prstGeom prst="rect">
            <a:avLst/>
          </a:prstGeom>
        </p:spPr>
        <p:txBody>
          <a:bodyPr>
            <a:normAutofit/>
          </a:bodyPr>
          <a:lstStyle/>
          <a:p>
            <a:pPr marL="240631" indent="-240631">
              <a:buFontTx/>
              <a:defRPr sz="2400">
                <a:solidFill>
                  <a:srgbClr val="333F50"/>
                </a:solidFill>
                <a:latin typeface="Calibri Light"/>
                <a:ea typeface="Calibri Light"/>
                <a:cs typeface="Calibri Light"/>
                <a:sym typeface="Calibri Light"/>
              </a:defRPr>
            </a:pPr>
            <a:r>
              <a:t>A master's degree in this program is opened for the first time in Albania. </a:t>
            </a:r>
          </a:p>
          <a:p>
            <a:pPr marL="240631" indent="-240631">
              <a:buFontTx/>
              <a:defRPr sz="2400">
                <a:solidFill>
                  <a:srgbClr val="333F50"/>
                </a:solidFill>
                <a:latin typeface="Calibri Light"/>
                <a:ea typeface="Calibri Light"/>
                <a:cs typeface="Calibri Light"/>
                <a:sym typeface="Calibri Light"/>
              </a:defRPr>
            </a:pPr>
            <a:r>
              <a:t>This program aims to prepare specialists with in-depth theoretical and professional training, able to be well-oriented in the fields of </a:t>
            </a:r>
            <a:r>
              <a:rPr b="1">
                <a:latin typeface="Carlito"/>
                <a:ea typeface="Carlito"/>
                <a:cs typeface="Carlito"/>
                <a:sym typeface="Carlito"/>
              </a:rPr>
              <a:t>food production, production systems, biodiversity, economy and market policies, to know the legal aspects and the regulatory framework of the food sector</a:t>
            </a:r>
            <a:r>
              <a:t>, demonstrate competence in the application of techniques and methods of quality control of food products, as well as the administration of food safety management systems, prepare and provide contemporary models for ensuring the sustainability of production systems in the situation of a global economy with repeated challenges.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53"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54" name="Courses offered at EUT in this program"/>
          <p:cNvSpPr txBox="1">
            <a:spLocks noGrp="1"/>
          </p:cNvSpPr>
          <p:nvPr>
            <p:ph type="title" idx="4294967295"/>
          </p:nvPr>
        </p:nvSpPr>
        <p:spPr>
          <a:xfrm>
            <a:off x="962025" y="1136650"/>
            <a:ext cx="10280650" cy="715963"/>
          </a:xfrm>
          <a:prstGeom prst="rect">
            <a:avLst/>
          </a:prstGeom>
        </p:spPr>
        <p:txBody>
          <a:bodyPr anchor="b">
            <a:normAutofit/>
          </a:bodyPr>
          <a:lstStyle>
            <a:lvl1pPr algn="ctr">
              <a:defRPr sz="3200"/>
            </a:lvl1pPr>
          </a:lstStyle>
          <a:p>
            <a:r>
              <a:t>Courses offered at EUT in this program</a:t>
            </a:r>
          </a:p>
        </p:txBody>
      </p:sp>
      <p:sp>
        <p:nvSpPr>
          <p:cNvPr id="55" name="Governance, policies and legislation in the agri-food sector (Dr. Jonida Gjika)…"/>
          <p:cNvSpPr txBox="1">
            <a:spLocks noGrp="1"/>
          </p:cNvSpPr>
          <p:nvPr>
            <p:ph type="body" idx="4294967295"/>
          </p:nvPr>
        </p:nvSpPr>
        <p:spPr>
          <a:xfrm>
            <a:off x="949324" y="2046287"/>
            <a:ext cx="10304464" cy="3832226"/>
          </a:xfrm>
          <a:prstGeom prst="rect">
            <a:avLst/>
          </a:prstGeom>
        </p:spPr>
        <p:txBody>
          <a:bodyPr>
            <a:normAutofit/>
          </a:bodyPr>
          <a:lstStyle/>
          <a:p>
            <a:pPr marL="204536" indent="-204536" algn="just" defTabSz="777240">
              <a:spcBef>
                <a:spcPts val="800"/>
              </a:spcBef>
              <a:buFontTx/>
              <a:defRPr sz="2040">
                <a:solidFill>
                  <a:srgbClr val="333F50"/>
                </a:solidFill>
                <a:latin typeface="Calibri Light"/>
                <a:ea typeface="Calibri Light"/>
                <a:cs typeface="Calibri Light"/>
                <a:sym typeface="Calibri Light"/>
              </a:defRPr>
            </a:pPr>
            <a:r>
              <a:rPr b="1">
                <a:solidFill>
                  <a:schemeClr val="accent3">
                    <a:satOff val="-6373"/>
                    <a:lumOff val="-10823"/>
                  </a:schemeClr>
                </a:solidFill>
                <a:latin typeface="Carlito"/>
                <a:ea typeface="Carlito"/>
                <a:cs typeface="Carlito"/>
                <a:sym typeface="Carlito"/>
              </a:rPr>
              <a:t>Governance, policies and legislation in the agri-food sector</a:t>
            </a:r>
            <a:r>
              <a:t> </a:t>
            </a:r>
            <a:r>
              <a:rPr i="1">
                <a:latin typeface="Carlito"/>
                <a:ea typeface="Carlito"/>
                <a:cs typeface="Carlito"/>
                <a:sym typeface="Carlito"/>
              </a:rPr>
              <a:t>(Dr. Jonida Gjika)</a:t>
            </a:r>
          </a:p>
          <a:p>
            <a:pPr marL="204536" indent="-204536" algn="just" defTabSz="777240">
              <a:spcBef>
                <a:spcPts val="800"/>
              </a:spcBef>
              <a:buFontTx/>
              <a:defRPr sz="2040">
                <a:solidFill>
                  <a:srgbClr val="333F50"/>
                </a:solidFill>
                <a:latin typeface="Calibri Light"/>
                <a:ea typeface="Calibri Light"/>
                <a:cs typeface="Calibri Light"/>
                <a:sym typeface="Calibri Light"/>
              </a:defRPr>
            </a:pPr>
            <a:r>
              <a:rPr b="1">
                <a:solidFill>
                  <a:schemeClr val="accent3">
                    <a:satOff val="-6373"/>
                    <a:lumOff val="-10823"/>
                  </a:schemeClr>
                </a:solidFill>
                <a:latin typeface="Carlito"/>
                <a:ea typeface="Carlito"/>
                <a:cs typeface="Carlito"/>
                <a:sym typeface="Carlito"/>
              </a:rPr>
              <a:t>Food Ethics</a:t>
            </a:r>
            <a:r>
              <a:t> </a:t>
            </a:r>
            <a:r>
              <a:rPr i="1">
                <a:latin typeface="Carlito"/>
                <a:ea typeface="Carlito"/>
                <a:cs typeface="Carlito"/>
                <a:sym typeface="Carlito"/>
              </a:rPr>
              <a:t>(Dr.Klementin Mile)</a:t>
            </a:r>
          </a:p>
          <a:p>
            <a:pPr marL="204536" indent="-204536" algn="just" defTabSz="777240">
              <a:spcBef>
                <a:spcPts val="800"/>
              </a:spcBef>
              <a:buFontTx/>
              <a:defRPr sz="2040">
                <a:solidFill>
                  <a:srgbClr val="333F50"/>
                </a:solidFill>
                <a:latin typeface="Calibri Light"/>
                <a:ea typeface="Calibri Light"/>
                <a:cs typeface="Calibri Light"/>
                <a:sym typeface="Calibri Light"/>
              </a:defRPr>
            </a:pPr>
            <a:r>
              <a:rPr b="1">
                <a:latin typeface="Carlito"/>
                <a:ea typeface="Carlito"/>
                <a:cs typeface="Carlito"/>
                <a:sym typeface="Carlito"/>
              </a:rPr>
              <a:t>Sustainable management of supply chains</a:t>
            </a:r>
            <a:r>
              <a:t> </a:t>
            </a:r>
            <a:r>
              <a:rPr i="1">
                <a:latin typeface="Carlito"/>
                <a:ea typeface="Carlito"/>
                <a:cs typeface="Carlito"/>
                <a:sym typeface="Carlito"/>
              </a:rPr>
              <a:t>(Prof. Dr. Kreshnik Bello / PhD Irina Canco)</a:t>
            </a:r>
          </a:p>
          <a:p>
            <a:pPr marL="204536" indent="-204536" algn="just" defTabSz="777240">
              <a:spcBef>
                <a:spcPts val="800"/>
              </a:spcBef>
              <a:buFontTx/>
              <a:defRPr sz="2040">
                <a:solidFill>
                  <a:srgbClr val="333F50"/>
                </a:solidFill>
                <a:latin typeface="Calibri Light"/>
                <a:ea typeface="Calibri Light"/>
                <a:cs typeface="Calibri Light"/>
                <a:sym typeface="Calibri Light"/>
              </a:defRPr>
            </a:pPr>
            <a:r>
              <a:rPr b="1">
                <a:latin typeface="Carlito"/>
                <a:ea typeface="Carlito"/>
                <a:cs typeface="Carlito"/>
                <a:sym typeface="Carlito"/>
              </a:rPr>
              <a:t>Marketing of sustainable agri-food products</a:t>
            </a:r>
            <a:r>
              <a:t> </a:t>
            </a:r>
            <a:r>
              <a:rPr i="1">
                <a:latin typeface="Carlito"/>
                <a:ea typeface="Carlito"/>
                <a:cs typeface="Carlito"/>
                <a:sym typeface="Carlito"/>
              </a:rPr>
              <a:t>(Prof.Dr. Drita Kruja / Prof. Dr. Kreshnik Bello)</a:t>
            </a:r>
          </a:p>
          <a:p>
            <a:pPr marL="204536" indent="-204536" algn="just" defTabSz="777240">
              <a:spcBef>
                <a:spcPts val="800"/>
              </a:spcBef>
              <a:buFontTx/>
              <a:defRPr sz="2040">
                <a:solidFill>
                  <a:srgbClr val="333F50"/>
                </a:solidFill>
                <a:latin typeface="Calibri Light"/>
                <a:ea typeface="Calibri Light"/>
                <a:cs typeface="Calibri Light"/>
                <a:sym typeface="Calibri Light"/>
              </a:defRPr>
            </a:pPr>
            <a:r>
              <a:rPr b="1">
                <a:latin typeface="Carlito"/>
                <a:ea typeface="Carlito"/>
                <a:cs typeface="Carlito"/>
                <a:sym typeface="Carlito"/>
              </a:rPr>
              <a:t>Total quality management in the agri-food sector</a:t>
            </a:r>
            <a:r>
              <a:t> </a:t>
            </a:r>
            <a:r>
              <a:rPr i="1">
                <a:latin typeface="Carlito"/>
                <a:ea typeface="Carlito"/>
                <a:cs typeface="Carlito"/>
                <a:sym typeface="Carlito"/>
              </a:rPr>
              <a:t>(Prof.Dr. Drita Kruja)</a:t>
            </a:r>
          </a:p>
          <a:p>
            <a:pPr marL="204536" indent="-204536" algn="just" defTabSz="777240">
              <a:spcBef>
                <a:spcPts val="800"/>
              </a:spcBef>
              <a:buFontTx/>
              <a:defRPr sz="2040">
                <a:solidFill>
                  <a:srgbClr val="333F50"/>
                </a:solidFill>
                <a:latin typeface="Calibri Light"/>
                <a:ea typeface="Calibri Light"/>
                <a:cs typeface="Calibri Light"/>
                <a:sym typeface="Calibri Light"/>
              </a:defRPr>
            </a:pPr>
            <a:r>
              <a:rPr b="1">
                <a:latin typeface="Carlito"/>
                <a:ea typeface="Carlito"/>
                <a:cs typeface="Carlito"/>
                <a:sym typeface="Carlito"/>
              </a:rPr>
              <a:t>Innovation and entrepreneurship for sustainable food production systems</a:t>
            </a:r>
            <a:r>
              <a:t> </a:t>
            </a:r>
            <a:r>
              <a:rPr i="1">
                <a:latin typeface="Carlito"/>
                <a:ea typeface="Carlito"/>
                <a:cs typeface="Carlito"/>
                <a:sym typeface="Carlito"/>
              </a:rPr>
              <a:t>(Prof. Dr. Kreshnik Bello, PhD. Ani Mbrica)</a:t>
            </a:r>
          </a:p>
          <a:p>
            <a:pPr marL="204536" indent="-204536" algn="just" defTabSz="777240">
              <a:spcBef>
                <a:spcPts val="800"/>
              </a:spcBef>
              <a:buFontTx/>
              <a:defRPr sz="2040">
                <a:solidFill>
                  <a:srgbClr val="333F50"/>
                </a:solidFill>
                <a:latin typeface="Calibri Light"/>
                <a:ea typeface="Calibri Light"/>
                <a:cs typeface="Calibri Light"/>
                <a:sym typeface="Calibri Light"/>
              </a:defRPr>
            </a:pPr>
            <a:r>
              <a:rPr b="1">
                <a:latin typeface="Carlito"/>
                <a:ea typeface="Carlito"/>
                <a:cs typeface="Carlito"/>
                <a:sym typeface="Carlito"/>
              </a:rPr>
              <a:t>Sustainable food value chain management</a:t>
            </a:r>
            <a:r>
              <a:t> </a:t>
            </a:r>
            <a:r>
              <a:rPr i="1">
                <a:latin typeface="Carlito"/>
                <a:ea typeface="Carlito"/>
                <a:cs typeface="Carlito"/>
                <a:sym typeface="Carlito"/>
              </a:rPr>
              <a:t>(Prof. Dr. Kreshnik Bello / PhD Irina Canco)</a:t>
            </a:r>
          </a:p>
          <a:p>
            <a:pPr marL="204536" indent="-204536" algn="just" defTabSz="777240">
              <a:spcBef>
                <a:spcPts val="800"/>
              </a:spcBef>
              <a:buFontTx/>
              <a:defRPr sz="2040">
                <a:solidFill>
                  <a:srgbClr val="333F50"/>
                </a:solidFill>
                <a:latin typeface="Calibri Light"/>
                <a:ea typeface="Calibri Light"/>
                <a:cs typeface="Calibri Light"/>
                <a:sym typeface="Calibri Light"/>
              </a:defRPr>
            </a:pPr>
            <a:r>
              <a:rPr b="1">
                <a:latin typeface="Carlito"/>
                <a:ea typeface="Carlito"/>
                <a:cs typeface="Carlito"/>
                <a:sym typeface="Carlito"/>
              </a:rPr>
              <a:t>Consumer science and sustainable consumption</a:t>
            </a:r>
            <a:r>
              <a:t> </a:t>
            </a:r>
            <a:r>
              <a:rPr i="1">
                <a:latin typeface="Carlito"/>
                <a:ea typeface="Carlito"/>
                <a:cs typeface="Carlito"/>
                <a:sym typeface="Carlito"/>
              </a:rPr>
              <a:t>(Prof. Dr. Drita Kruja / Dr. Aurela Braholli)</a:t>
            </a:r>
          </a:p>
          <a:p>
            <a:pPr marL="204536" indent="-204536" algn="just" defTabSz="777240">
              <a:spcBef>
                <a:spcPts val="800"/>
              </a:spcBef>
              <a:buFontTx/>
              <a:defRPr sz="2040">
                <a:solidFill>
                  <a:srgbClr val="333F50"/>
                </a:solidFill>
                <a:latin typeface="Calibri Light"/>
                <a:ea typeface="Calibri Light"/>
                <a:cs typeface="Calibri Light"/>
                <a:sym typeface="Calibri Light"/>
              </a:defRPr>
            </a:pPr>
            <a:r>
              <a:rPr b="1">
                <a:latin typeface="Carlito"/>
                <a:ea typeface="Carlito"/>
                <a:cs typeface="Carlito"/>
                <a:sym typeface="Carlito"/>
              </a:rPr>
              <a:t>Data analysis and decision making</a:t>
            </a:r>
            <a:r>
              <a:t> </a:t>
            </a:r>
            <a:r>
              <a:rPr i="1">
                <a:latin typeface="Carlito"/>
                <a:ea typeface="Carlito"/>
                <a:cs typeface="Carlito"/>
                <a:sym typeface="Carlito"/>
              </a:rPr>
              <a:t>(PhD. Irina Canco)</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58"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59" name="Courses offered at AUT in this program"/>
          <p:cNvSpPr txBox="1">
            <a:spLocks noGrp="1"/>
          </p:cNvSpPr>
          <p:nvPr>
            <p:ph type="title" idx="4294967295"/>
          </p:nvPr>
        </p:nvSpPr>
        <p:spPr>
          <a:xfrm>
            <a:off x="962025" y="1136650"/>
            <a:ext cx="10280650" cy="715963"/>
          </a:xfrm>
          <a:prstGeom prst="rect">
            <a:avLst/>
          </a:prstGeom>
        </p:spPr>
        <p:txBody>
          <a:bodyPr anchor="b">
            <a:normAutofit/>
          </a:bodyPr>
          <a:lstStyle>
            <a:lvl1pPr algn="ctr">
              <a:defRPr sz="3200"/>
            </a:lvl1pPr>
          </a:lstStyle>
          <a:p>
            <a:r>
              <a:t>Courses offered at AUT in this program</a:t>
            </a:r>
          </a:p>
        </p:txBody>
      </p:sp>
      <p:sp>
        <p:nvSpPr>
          <p:cNvPr id="60" name="Basic knowledge of sustainable agri-food systems (Dr. Alketa Shehaj )…"/>
          <p:cNvSpPr txBox="1">
            <a:spLocks noGrp="1"/>
          </p:cNvSpPr>
          <p:nvPr>
            <p:ph type="body" idx="4294967295"/>
          </p:nvPr>
        </p:nvSpPr>
        <p:spPr>
          <a:xfrm>
            <a:off x="949324" y="2046287"/>
            <a:ext cx="10304464" cy="3832226"/>
          </a:xfrm>
          <a:prstGeom prst="rect">
            <a:avLst/>
          </a:prstGeom>
        </p:spPr>
        <p:txBody>
          <a:bodyPr>
            <a:normAutofit/>
          </a:bodyPr>
          <a:lstStyle/>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solidFill>
                  <a:schemeClr val="accent3">
                    <a:satOff val="-6373"/>
                    <a:lumOff val="-10823"/>
                  </a:schemeClr>
                </a:solidFill>
                <a:latin typeface="Carlito"/>
                <a:ea typeface="Carlito"/>
                <a:cs typeface="Carlito"/>
                <a:sym typeface="Carlito"/>
              </a:rPr>
              <a:t>Basic knowledge of sustainable agri-food systems</a:t>
            </a:r>
            <a:r>
              <a:t> </a:t>
            </a:r>
            <a:r>
              <a:rPr i="1">
                <a:latin typeface="Carlito"/>
                <a:ea typeface="Carlito"/>
                <a:cs typeface="Carlito"/>
                <a:sym typeface="Carlito"/>
              </a:rPr>
              <a:t>(</a:t>
            </a:r>
            <a:r>
              <a:t>Dr. Alketa Shehaj</a:t>
            </a:r>
            <a:r>
              <a:rPr>
                <a:latin typeface="Times Roman"/>
                <a:ea typeface="Times Roman"/>
                <a:cs typeface="Times Roman"/>
                <a:sym typeface="Times Roman"/>
              </a:rPr>
              <a:t> )</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solidFill>
                  <a:schemeClr val="accent3">
                    <a:satOff val="-6373"/>
                    <a:lumOff val="-10823"/>
                  </a:schemeClr>
                </a:solidFill>
                <a:latin typeface="Carlito"/>
                <a:ea typeface="Carlito"/>
                <a:cs typeface="Carlito"/>
                <a:sym typeface="Carlito"/>
              </a:rPr>
              <a:t>Waste management of the agro-food industry</a:t>
            </a:r>
            <a:r>
              <a:t> </a:t>
            </a:r>
            <a:r>
              <a:rPr i="1">
                <a:latin typeface="Carlito"/>
                <a:ea typeface="Carlito"/>
                <a:cs typeface="Carlito"/>
                <a:sym typeface="Carlito"/>
              </a:rPr>
              <a:t>(</a:t>
            </a:r>
            <a:r>
              <a:t>Prof. As. Anila Kopali/ Dr. Anisa Peçuli</a:t>
            </a:r>
            <a:r>
              <a:rPr>
                <a:latin typeface="Times Roman"/>
                <a:ea typeface="Times Roman"/>
                <a:cs typeface="Times Roman"/>
                <a:sym typeface="Times Roman"/>
              </a:rPr>
              <a:t> </a:t>
            </a:r>
            <a:r>
              <a:rPr i="1">
                <a:latin typeface="Carlito"/>
                <a:ea typeface="Carlito"/>
                <a:cs typeface="Carlito"/>
                <a:sym typeface="Carlito"/>
              </a:rPr>
              <a:t>)</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solidFill>
                  <a:schemeClr val="accent3">
                    <a:satOff val="-6373"/>
                    <a:lumOff val="-10823"/>
                  </a:schemeClr>
                </a:solidFill>
                <a:latin typeface="Carlito"/>
                <a:ea typeface="Carlito"/>
                <a:cs typeface="Carlito"/>
                <a:sym typeface="Carlito"/>
              </a:rPr>
              <a:t>Food science and advanced technologies</a:t>
            </a:r>
            <a:r>
              <a:t> </a:t>
            </a:r>
            <a:r>
              <a:rPr i="1">
                <a:latin typeface="Carlito"/>
                <a:ea typeface="Carlito"/>
                <a:cs typeface="Carlito"/>
                <a:sym typeface="Carlito"/>
              </a:rPr>
              <a:t>(</a:t>
            </a:r>
            <a:r>
              <a:t>Dr. Ilir Lloha/ Dr.Fatbardha Meta</a:t>
            </a:r>
            <a:r>
              <a:rPr>
                <a:latin typeface="Times Roman"/>
                <a:ea typeface="Times Roman"/>
                <a:cs typeface="Times Roman"/>
                <a:sym typeface="Times Roman"/>
              </a:rPr>
              <a:t> </a:t>
            </a:r>
            <a:r>
              <a:rPr i="1">
                <a:latin typeface="Carlito"/>
                <a:ea typeface="Carlito"/>
                <a:cs typeface="Carlito"/>
                <a:sym typeface="Carlito"/>
              </a:rPr>
              <a:t>)</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solidFill>
                  <a:schemeClr val="accent3">
                    <a:satOff val="-6373"/>
                    <a:lumOff val="-10823"/>
                  </a:schemeClr>
                </a:solidFill>
                <a:latin typeface="Carlito"/>
                <a:ea typeface="Carlito"/>
                <a:cs typeface="Carlito"/>
                <a:sym typeface="Carlito"/>
              </a:rPr>
              <a:t>Methodology of scientific research</a:t>
            </a:r>
            <a:r>
              <a:t> </a:t>
            </a:r>
            <a:r>
              <a:rPr i="1">
                <a:latin typeface="Carlito"/>
                <a:ea typeface="Carlito"/>
                <a:cs typeface="Carlito"/>
                <a:sym typeface="Carlito"/>
              </a:rPr>
              <a:t>(</a:t>
            </a:r>
            <a:r>
              <a:t>Dr. Nertil Xhaferaj</a:t>
            </a:r>
            <a:r>
              <a:rPr>
                <a:latin typeface="Times Roman"/>
                <a:ea typeface="Times Roman"/>
                <a:cs typeface="Times Roman"/>
                <a:sym typeface="Times Roman"/>
              </a:rPr>
              <a:t> </a:t>
            </a:r>
            <a:r>
              <a:rPr i="1">
                <a:latin typeface="Carlito"/>
                <a:ea typeface="Carlito"/>
                <a:cs typeface="Carlito"/>
                <a:sym typeface="Carlito"/>
              </a:rPr>
              <a:t>)</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latin typeface="Carlito"/>
                <a:ea typeface="Carlito"/>
                <a:cs typeface="Carlito"/>
                <a:sym typeface="Carlito"/>
              </a:rPr>
              <a:t>Development and management of quality systems and shelf life assessment of food products</a:t>
            </a:r>
            <a:r>
              <a:t> </a:t>
            </a:r>
            <a:r>
              <a:rPr i="1">
                <a:latin typeface="Carlito"/>
                <a:ea typeface="Carlito"/>
                <a:cs typeface="Carlito"/>
                <a:sym typeface="Carlito"/>
              </a:rPr>
              <a:t>(</a:t>
            </a:r>
            <a:r>
              <a:t>Prof.  Dr. Renata Kongoli</a:t>
            </a:r>
            <a:r>
              <a:rPr>
                <a:latin typeface="Times Roman"/>
                <a:ea typeface="Times Roman"/>
                <a:cs typeface="Times Roman"/>
                <a:sym typeface="Times Roman"/>
              </a:rPr>
              <a:t> )</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latin typeface="Carlito"/>
                <a:ea typeface="Carlito"/>
                <a:cs typeface="Carlito"/>
                <a:sym typeface="Carlito"/>
              </a:rPr>
              <a:t>Quality and sustainability of products of animal origin</a:t>
            </a:r>
            <a:r>
              <a:t> </a:t>
            </a:r>
            <a:r>
              <a:rPr i="1">
                <a:latin typeface="Carlito"/>
                <a:ea typeface="Carlito"/>
                <a:cs typeface="Carlito"/>
                <a:sym typeface="Carlito"/>
              </a:rPr>
              <a:t>(</a:t>
            </a:r>
            <a:r>
              <a:t>Prof. Dr. Myqerem Tafaj/Prof. Dr. Enkeleda Sallaku</a:t>
            </a:r>
            <a:r>
              <a:rPr>
                <a:latin typeface="Times Roman"/>
                <a:ea typeface="Times Roman"/>
                <a:cs typeface="Times Roman"/>
                <a:sym typeface="Times Roman"/>
              </a:rPr>
              <a:t> </a:t>
            </a:r>
            <a:r>
              <a:rPr i="1">
                <a:latin typeface="Carlito"/>
                <a:ea typeface="Carlito"/>
                <a:cs typeface="Carlito"/>
                <a:sym typeface="Carlito"/>
              </a:rPr>
              <a:t>)</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latin typeface="Carlito"/>
                <a:ea typeface="Carlito"/>
                <a:cs typeface="Carlito"/>
                <a:sym typeface="Carlito"/>
              </a:rPr>
              <a:t>Food product traceability systems</a:t>
            </a:r>
            <a:r>
              <a:t> </a:t>
            </a:r>
            <a:r>
              <a:rPr i="1">
                <a:latin typeface="Carlito"/>
                <a:ea typeface="Carlito"/>
                <a:cs typeface="Carlito"/>
                <a:sym typeface="Carlito"/>
              </a:rPr>
              <a:t>(</a:t>
            </a:r>
            <a:r>
              <a:t>Dr. Enkeleda Berberi </a:t>
            </a:r>
            <a:r>
              <a:rPr i="1">
                <a:latin typeface="Carlito"/>
                <a:ea typeface="Carlito"/>
                <a:cs typeface="Carlito"/>
                <a:sym typeface="Carlito"/>
              </a:rPr>
              <a:t>)</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latin typeface="Carlito"/>
                <a:ea typeface="Carlito"/>
                <a:cs typeface="Carlito"/>
                <a:sym typeface="Carlito"/>
              </a:rPr>
              <a:t>Development of new products</a:t>
            </a:r>
            <a:r>
              <a:t> </a:t>
            </a:r>
            <a:r>
              <a:rPr i="1">
                <a:latin typeface="Carlito"/>
                <a:ea typeface="Carlito"/>
                <a:cs typeface="Carlito"/>
                <a:sym typeface="Carlito"/>
              </a:rPr>
              <a:t>(Dr. Klotilda Marku (Sula) )</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latin typeface="Carlito"/>
                <a:ea typeface="Carlito"/>
                <a:cs typeface="Carlito"/>
                <a:sym typeface="Carlito"/>
              </a:rPr>
              <a:t>Ecological sustainability of fish management and conservation</a:t>
            </a:r>
            <a:r>
              <a:t> </a:t>
            </a:r>
            <a:r>
              <a:rPr i="1">
                <a:latin typeface="Carlito"/>
                <a:ea typeface="Carlito"/>
                <a:cs typeface="Carlito"/>
                <a:sym typeface="Carlito"/>
              </a:rPr>
              <a:t>(</a:t>
            </a:r>
            <a:r>
              <a:t>Prof. Dr. Spase Shumka</a:t>
            </a:r>
            <a:r>
              <a:rPr>
                <a:latin typeface="Times Roman"/>
                <a:ea typeface="Times Roman"/>
                <a:cs typeface="Times Roman"/>
                <a:sym typeface="Times Roman"/>
              </a:rPr>
              <a:t> </a:t>
            </a:r>
            <a:r>
              <a:rPr i="1">
                <a:latin typeface="Carlito"/>
                <a:ea typeface="Carlito"/>
                <a:cs typeface="Carlito"/>
                <a:sym typeface="Carlito"/>
              </a:rPr>
              <a:t>)</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latin typeface="Carlito"/>
                <a:ea typeface="Carlito"/>
                <a:cs typeface="Carlito"/>
                <a:sym typeface="Carlito"/>
              </a:rPr>
              <a:t>Innovative harvesting and postharvest practices</a:t>
            </a:r>
            <a:r>
              <a:t> </a:t>
            </a:r>
            <a:r>
              <a:rPr i="1">
                <a:latin typeface="Carlito"/>
                <a:ea typeface="Carlito"/>
                <a:cs typeface="Carlito"/>
                <a:sym typeface="Carlito"/>
              </a:rPr>
              <a:t>(</a:t>
            </a:r>
            <a:r>
              <a:t>Prof. Asc. Endrit Kullaj/Dr. Erion Mamoci</a:t>
            </a:r>
            <a:r>
              <a:rPr>
                <a:latin typeface="Times Roman"/>
                <a:ea typeface="Times Roman"/>
                <a:cs typeface="Times Roman"/>
                <a:sym typeface="Times Roman"/>
              </a:rPr>
              <a:t> </a:t>
            </a:r>
            <a:r>
              <a:rPr i="1">
                <a:latin typeface="Carlito"/>
                <a:ea typeface="Carlito"/>
                <a:cs typeface="Carlito"/>
                <a:sym typeface="Carlito"/>
              </a:rPr>
              <a:t>)</a:t>
            </a:r>
          </a:p>
          <a:p>
            <a:pPr marL="158816" indent="-158816" algn="just" defTabSz="603504">
              <a:spcBef>
                <a:spcPts val="600"/>
              </a:spcBef>
              <a:buFontTx/>
              <a:defRPr sz="1584">
                <a:solidFill>
                  <a:srgbClr val="333F50"/>
                </a:solidFill>
                <a:latin typeface="Calibri Light"/>
                <a:ea typeface="Calibri Light"/>
                <a:cs typeface="Calibri Light"/>
                <a:sym typeface="Calibri Light"/>
              </a:defRPr>
            </a:pPr>
            <a:r>
              <a:rPr b="1">
                <a:latin typeface="Carlito"/>
                <a:ea typeface="Carlito"/>
                <a:cs typeface="Carlito"/>
                <a:sym typeface="Carlito"/>
              </a:rPr>
              <a:t>Environmental chemistry in the direction of food production</a:t>
            </a:r>
            <a:r>
              <a:t> </a:t>
            </a:r>
            <a:r>
              <a:rPr i="1">
                <a:latin typeface="Carlito"/>
                <a:ea typeface="Carlito"/>
                <a:cs typeface="Carlito"/>
                <a:sym typeface="Carlito"/>
              </a:rPr>
              <a:t>(</a:t>
            </a:r>
            <a:r>
              <a:t>Dr. Mariola Kodra</a:t>
            </a:r>
            <a:r>
              <a:rPr>
                <a:latin typeface="Times Roman"/>
                <a:ea typeface="Times Roman"/>
                <a:cs typeface="Times Roman"/>
                <a:sym typeface="Times Roman"/>
              </a:rPr>
              <a:t>  </a:t>
            </a:r>
            <a:r>
              <a:rPr i="1">
                <a:latin typeface="Carlito"/>
                <a:ea typeface="Carlito"/>
                <a:cs typeface="Carlito"/>
                <a:sym typeface="Carlito"/>
              </a:rP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image.jpeg" descr="image.jpeg"/>
          <p:cNvPicPr>
            <a:picLocks noChangeAspect="1"/>
          </p:cNvPicPr>
          <p:nvPr/>
        </p:nvPicPr>
        <p:blipFill>
          <a:blip r:embed="rId2"/>
          <a:stretch>
            <a:fillRect/>
          </a:stretch>
        </p:blipFill>
        <p:spPr>
          <a:xfrm>
            <a:off x="7769225" y="158750"/>
            <a:ext cx="2898775" cy="828675"/>
          </a:xfrm>
          <a:prstGeom prst="rect">
            <a:avLst/>
          </a:prstGeom>
          <a:ln w="12700">
            <a:miter lim="400000"/>
          </a:ln>
        </p:spPr>
      </p:pic>
      <p:pic>
        <p:nvPicPr>
          <p:cNvPr id="63" name="image.png" descr="image.png"/>
          <p:cNvPicPr>
            <a:picLocks noChangeAspect="1"/>
          </p:cNvPicPr>
          <p:nvPr/>
        </p:nvPicPr>
        <p:blipFill>
          <a:blip r:embed="rId3"/>
          <a:stretch>
            <a:fillRect/>
          </a:stretch>
        </p:blipFill>
        <p:spPr>
          <a:xfrm>
            <a:off x="1355725" y="180975"/>
            <a:ext cx="1428750" cy="762000"/>
          </a:xfrm>
          <a:prstGeom prst="rect">
            <a:avLst/>
          </a:prstGeom>
          <a:ln w="12700">
            <a:miter lim="400000"/>
          </a:ln>
        </p:spPr>
      </p:pic>
      <p:sp>
        <p:nvSpPr>
          <p:cNvPr id="64" name="Staff Training"/>
          <p:cNvSpPr txBox="1">
            <a:spLocks noGrp="1"/>
          </p:cNvSpPr>
          <p:nvPr>
            <p:ph type="title" idx="4294967295"/>
          </p:nvPr>
        </p:nvSpPr>
        <p:spPr>
          <a:xfrm>
            <a:off x="962025" y="1136650"/>
            <a:ext cx="10280650" cy="715963"/>
          </a:xfrm>
          <a:prstGeom prst="rect">
            <a:avLst/>
          </a:prstGeom>
        </p:spPr>
        <p:txBody>
          <a:bodyPr anchor="b">
            <a:normAutofit/>
          </a:bodyPr>
          <a:lstStyle>
            <a:lvl1pPr algn="ctr">
              <a:defRPr sz="3200"/>
            </a:lvl1pPr>
          </a:lstStyle>
          <a:p>
            <a:r>
              <a:t>Staff Training</a:t>
            </a:r>
          </a:p>
        </p:txBody>
      </p:sp>
      <p:sp>
        <p:nvSpPr>
          <p:cNvPr id="65" name="Training to conduct scientific research on this field, modern methods &amp; instruments.…"/>
          <p:cNvSpPr txBox="1">
            <a:spLocks noGrp="1"/>
          </p:cNvSpPr>
          <p:nvPr>
            <p:ph type="body" idx="4294967295"/>
          </p:nvPr>
        </p:nvSpPr>
        <p:spPr>
          <a:xfrm>
            <a:off x="949324" y="1970087"/>
            <a:ext cx="10304464" cy="3832226"/>
          </a:xfrm>
          <a:prstGeom prst="rect">
            <a:avLst/>
          </a:prstGeom>
        </p:spPr>
        <p:txBody>
          <a:bodyPr>
            <a:normAutofit/>
          </a:bodyPr>
          <a:lstStyle/>
          <a:p>
            <a:pPr marL="233412" indent="-233412" algn="just" defTabSz="886968">
              <a:spcBef>
                <a:spcPts val="900"/>
              </a:spcBef>
              <a:buFontTx/>
              <a:defRPr sz="2328">
                <a:solidFill>
                  <a:srgbClr val="333F50"/>
                </a:solidFill>
                <a:latin typeface="Calibri Light"/>
                <a:ea typeface="Calibri Light"/>
                <a:cs typeface="Calibri Light"/>
                <a:sym typeface="Calibri Light"/>
              </a:defRPr>
            </a:pPr>
            <a:r>
              <a:t>Training to conduct scientific research on this field, modern methods &amp; instruments.</a:t>
            </a:r>
          </a:p>
          <a:p>
            <a:pPr marL="233412" indent="-233412" algn="just" defTabSz="886968">
              <a:spcBef>
                <a:spcPts val="900"/>
              </a:spcBef>
              <a:buFontTx/>
              <a:defRPr sz="2328">
                <a:solidFill>
                  <a:srgbClr val="333F50"/>
                </a:solidFill>
                <a:latin typeface="Calibri Light"/>
                <a:ea typeface="Calibri Light"/>
                <a:cs typeface="Calibri Light"/>
                <a:sym typeface="Calibri Light"/>
              </a:defRPr>
            </a:pPr>
            <a:endParaRPr/>
          </a:p>
          <a:p>
            <a:pPr marL="233412" indent="-233412" algn="just" defTabSz="886968">
              <a:spcBef>
                <a:spcPts val="900"/>
              </a:spcBef>
              <a:buFontTx/>
              <a:defRPr sz="2328">
                <a:solidFill>
                  <a:srgbClr val="333F50"/>
                </a:solidFill>
                <a:latin typeface="Calibri Light"/>
                <a:ea typeface="Calibri Light"/>
                <a:cs typeface="Calibri Light"/>
                <a:sym typeface="Calibri Light"/>
              </a:defRPr>
            </a:pPr>
            <a:r>
              <a:t>Training on teaching methods.</a:t>
            </a:r>
          </a:p>
          <a:p>
            <a:pPr marL="233412" indent="-233412" algn="just" defTabSz="886968">
              <a:spcBef>
                <a:spcPts val="900"/>
              </a:spcBef>
              <a:buFontTx/>
              <a:defRPr sz="2328">
                <a:solidFill>
                  <a:srgbClr val="333F50"/>
                </a:solidFill>
                <a:latin typeface="Calibri Light"/>
                <a:ea typeface="Calibri Light"/>
                <a:cs typeface="Calibri Light"/>
                <a:sym typeface="Calibri Light"/>
              </a:defRPr>
            </a:pPr>
            <a:endParaRPr/>
          </a:p>
          <a:p>
            <a:pPr marL="233412" indent="-233412" algn="just" defTabSz="886968">
              <a:spcBef>
                <a:spcPts val="900"/>
              </a:spcBef>
              <a:buFontTx/>
              <a:defRPr sz="2328">
                <a:solidFill>
                  <a:srgbClr val="333F50"/>
                </a:solidFill>
                <a:latin typeface="Calibri Light"/>
                <a:ea typeface="Calibri Light"/>
                <a:cs typeface="Calibri Light"/>
                <a:sym typeface="Calibri Light"/>
              </a:defRPr>
            </a:pPr>
            <a:r>
              <a:t>Training on technical know-how of new equipment purchased under STEPS (equipment to support the syllabus).</a:t>
            </a:r>
          </a:p>
          <a:p>
            <a:pPr marL="233412" indent="-233412" algn="just" defTabSz="886968">
              <a:spcBef>
                <a:spcPts val="900"/>
              </a:spcBef>
              <a:buFontTx/>
              <a:defRPr sz="2328">
                <a:solidFill>
                  <a:srgbClr val="333F50"/>
                </a:solidFill>
                <a:latin typeface="Calibri Light"/>
                <a:ea typeface="Calibri Light"/>
                <a:cs typeface="Calibri Light"/>
                <a:sym typeface="Calibri Light"/>
              </a:defRPr>
            </a:pPr>
            <a:endParaRPr/>
          </a:p>
          <a:p>
            <a:pPr marL="233412" indent="-233412" algn="just" defTabSz="886968">
              <a:spcBef>
                <a:spcPts val="900"/>
              </a:spcBef>
              <a:buFontTx/>
              <a:defRPr sz="2328">
                <a:solidFill>
                  <a:srgbClr val="333F50"/>
                </a:solidFill>
                <a:latin typeface="Calibri Light"/>
                <a:ea typeface="Calibri Light"/>
                <a:cs typeface="Calibri Light"/>
                <a:sym typeface="Calibri Light"/>
              </a:defRPr>
            </a:pPr>
            <a:r>
              <a:t>New equipment invites for collaboration other entities (public &amp; private).</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841</Words>
  <Application>Microsoft Office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Carlito</vt:lpstr>
      <vt:lpstr>Times Roman</vt:lpstr>
      <vt:lpstr>Office Theme</vt:lpstr>
      <vt:lpstr>Advantages and added value of the joint master degree AUT-EUT and contribution of STEPS project </vt:lpstr>
      <vt:lpstr>PowerPoint Presentation</vt:lpstr>
      <vt:lpstr> </vt:lpstr>
      <vt:lpstr> </vt:lpstr>
      <vt:lpstr>The program</vt:lpstr>
      <vt:lpstr>The program</vt:lpstr>
      <vt:lpstr>Courses offered at EUT in this program</vt:lpstr>
      <vt:lpstr>Courses offered at AUT in this program</vt:lpstr>
      <vt:lpstr>Staff Training</vt:lpstr>
      <vt:lpstr>Benefits of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Advantages and added value of the joint master degree AUT-EUT and contribution of STEPS project </dc:title>
  <dc:creator>Enkeleda</dc:creator>
  <cp:lastModifiedBy>Enkeleda Berberi</cp:lastModifiedBy>
  <cp:revision>1</cp:revision>
  <dcterms:modified xsi:type="dcterms:W3CDTF">2022-11-28T18:07:44Z</dcterms:modified>
</cp:coreProperties>
</file>