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1" r:id="rId3"/>
    <p:sldId id="264" r:id="rId4"/>
    <p:sldId id="269" r:id="rId5"/>
    <p:sldId id="265" r:id="rId6"/>
    <p:sldId id="268" r:id="rId7"/>
    <p:sldId id="274" r:id="rId8"/>
    <p:sldId id="271" r:id="rId9"/>
    <p:sldId id="272" r:id="rId10"/>
    <p:sldId id="273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66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BC9C6C82-D95B-20CB-F337-79BACB7A5E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workshops and lab demonstrations, November 20-26</a:t>
            </a:r>
          </a:p>
        </p:txBody>
      </p:sp>
      <p:sp>
        <p:nvSpPr>
          <p:cNvPr id="3" name="Rezervirano mjesto podataka 2">
            <a:extLst>
              <a:ext uri="{FF2B5EF4-FFF2-40B4-BE49-F238E27FC236}">
                <a16:creationId xmlns:a16="http://schemas.microsoft.com/office/drawing/2014/main" id="{F750683E-6505-BE62-8461-D4135D2FA2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E7BE5-084D-4036-8500-9D2DDC5A420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B2311DC-1451-FAD5-308F-1D19136B2F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workshops and lab demonstrations, November 20-26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C68C807-F1A5-6E36-BB62-D7D0EDACAC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3A2B4-3061-4FBF-B9D8-04C34FF4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67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workshops and lab demonstrations, November 20-26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F39560-5862-4F35-A84C-9814078F9914}" type="datetimeFigureOut">
              <a:rPr lang="sr-Latn-RS"/>
              <a:pPr>
                <a:defRPr/>
              </a:pPr>
              <a:t>28.11.2022.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R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r-Latn-R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workshops and lab demonstrations, November 20-26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DCAB0CC-7D85-4437-ABB0-5477C656EF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1739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41CC2F-6C14-465A-6337-4DBA9D025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s-Latn-BA"/>
              <a:t>Kliknite kako biste uredili stil naslova matrice</a:t>
            </a:r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0663BBB-E341-16BD-C9A4-8EAB7407E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s-Latn-BA"/>
              <a:t>Kliknite kako biste dodali stil podnaslova matrice</a:t>
            </a:r>
            <a:endParaRPr lang="en-US"/>
          </a:p>
        </p:txBody>
      </p:sp>
      <p:sp>
        <p:nvSpPr>
          <p:cNvPr id="4" name="Rezervirano mjesto podataka 3">
            <a:extLst>
              <a:ext uri="{FF2B5EF4-FFF2-40B4-BE49-F238E27FC236}">
                <a16:creationId xmlns:a16="http://schemas.microsoft.com/office/drawing/2014/main" id="{43902876-CB71-4EBE-2460-04CBF9890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43DC6A-9129-40B7-B204-B03FCD7F199F}" type="datetime1">
              <a:rPr lang="en-US" smtClean="0"/>
              <a:t>11/28/2022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5A94EC4-E733-F2C2-8F00-12B66425D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Workshops and lab Demonstrations, November 20-26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F8AE74F-80A4-BB2D-F381-B9C465534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55E0-CA0D-4E6E-BC75-209254A2E4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33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21F05C-2FB9-31BD-1826-CB21A603D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Kliknite kako biste uredili stil naslova matrice</a:t>
            </a:r>
            <a:endParaRPr lang="en-US"/>
          </a:p>
        </p:txBody>
      </p:sp>
      <p:sp>
        <p:nvSpPr>
          <p:cNvPr id="3" name="Rezervirano mjesto za vertikalni tekst 2">
            <a:extLst>
              <a:ext uri="{FF2B5EF4-FFF2-40B4-BE49-F238E27FC236}">
                <a16:creationId xmlns:a16="http://schemas.microsoft.com/office/drawing/2014/main" id="{6488CA01-F173-968C-2867-03105EFF7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s-Latn-BA"/>
              <a:t>Kliknite da uredite stilove glavnog teksta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/>
          </a:p>
        </p:txBody>
      </p:sp>
      <p:sp>
        <p:nvSpPr>
          <p:cNvPr id="4" name="Rezervirano mjesto podataka 3">
            <a:extLst>
              <a:ext uri="{FF2B5EF4-FFF2-40B4-BE49-F238E27FC236}">
                <a16:creationId xmlns:a16="http://schemas.microsoft.com/office/drawing/2014/main" id="{0AD83834-3D31-92B6-B3FF-D186FC00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CA39CB-DBAD-47E3-84D1-CBD9B8580CD3}" type="datetime1">
              <a:rPr lang="en-US" smtClean="0"/>
              <a:t>11/28/2022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4D059F6-C75E-7213-C25F-5B798777E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Workshops and lab Demonstrations, November 20-26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82B00E5-9549-E0D5-4CDD-5B30C67D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55E0-CA0D-4E6E-BC75-209254A2E4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10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0436EF50-CB8A-CD24-074A-B4B3803386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s-Latn-BA"/>
              <a:t>Kliknite kako biste uredili stil naslova matrice</a:t>
            </a:r>
            <a:endParaRPr lang="en-US"/>
          </a:p>
        </p:txBody>
      </p:sp>
      <p:sp>
        <p:nvSpPr>
          <p:cNvPr id="3" name="Rezervirano mjesto za vertikalni tekst 2">
            <a:extLst>
              <a:ext uri="{FF2B5EF4-FFF2-40B4-BE49-F238E27FC236}">
                <a16:creationId xmlns:a16="http://schemas.microsoft.com/office/drawing/2014/main" id="{E511CF29-470F-5A08-93CA-18B5B7789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s-Latn-BA"/>
              <a:t>Kliknite da uredite stilove glavnog teksta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/>
          </a:p>
        </p:txBody>
      </p:sp>
      <p:sp>
        <p:nvSpPr>
          <p:cNvPr id="4" name="Rezervirano mjesto podataka 3">
            <a:extLst>
              <a:ext uri="{FF2B5EF4-FFF2-40B4-BE49-F238E27FC236}">
                <a16:creationId xmlns:a16="http://schemas.microsoft.com/office/drawing/2014/main" id="{781D15C8-B708-E76E-A357-D00F6E9F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3D0AE-D837-4F55-8B30-11FB38561A23}" type="datetime1">
              <a:rPr lang="en-US" smtClean="0"/>
              <a:t>11/28/2022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67401C6-568A-9019-CD7A-A4F5FB7B6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Workshops and lab Demonstrations, November 20-26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09DE948-BE95-4487-5D91-93205085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55E0-CA0D-4E6E-BC75-209254A2E4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63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938578-F021-98DF-2C55-930A87B98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Kliknite kako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A91FF6-92C4-4519-BDAF-E53F5D7D1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s-Latn-BA"/>
              <a:t>Kliknite da uredite stilove glavnog teksta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/>
          </a:p>
        </p:txBody>
      </p:sp>
      <p:sp>
        <p:nvSpPr>
          <p:cNvPr id="4" name="Rezervirano mjesto podataka 3">
            <a:extLst>
              <a:ext uri="{FF2B5EF4-FFF2-40B4-BE49-F238E27FC236}">
                <a16:creationId xmlns:a16="http://schemas.microsoft.com/office/drawing/2014/main" id="{FB945DD8-C788-C839-A554-093205374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233459-D45D-4D2A-B97E-C18970A0FF48}" type="datetime1">
              <a:rPr lang="en-US" smtClean="0"/>
              <a:t>11/28/2022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43DF556-90B4-9DEA-EA54-18D2170A4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Workshops and lab Demonstrations, November 20-26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9D704D-064A-C738-1547-F53A8DC6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55E0-CA0D-4E6E-BC75-209254A2E4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68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8A9EA9-6768-772D-20C0-339C34B4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s-Latn-BA"/>
              <a:t>Kliknite kako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8007EFA-1E4F-5A6B-76F2-8EC2D8BEB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/>
              <a:t>Kliknite da uredite stilove glavnog teksta</a:t>
            </a:r>
          </a:p>
        </p:txBody>
      </p:sp>
      <p:sp>
        <p:nvSpPr>
          <p:cNvPr id="4" name="Rezervirano mjesto podataka 3">
            <a:extLst>
              <a:ext uri="{FF2B5EF4-FFF2-40B4-BE49-F238E27FC236}">
                <a16:creationId xmlns:a16="http://schemas.microsoft.com/office/drawing/2014/main" id="{061EB6DD-1EEC-EA2E-F2A0-7FCFC088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395BD-17A7-4D29-A816-877147C89DE2}" type="datetime1">
              <a:rPr lang="en-US" smtClean="0"/>
              <a:t>11/28/2022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3076798-304A-0F39-4E39-F58D97E7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Workshops and lab Demonstrations, November 20-26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FC190A4-0D32-79A7-B3B1-E175AA4C7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55E0-CA0D-4E6E-BC75-209254A2E4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36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54332E-82AD-879A-B193-6A07FE9CB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Kliknite kako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0496E4-2570-D565-A55A-CA4F076E0F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s-Latn-BA"/>
              <a:t>Kliknite da uredite stilove glavnog teksta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9896A1F-638A-903A-B3CA-F681FB206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s-Latn-BA"/>
              <a:t>Kliknite da uredite stilove glavnog teksta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/>
          </a:p>
        </p:txBody>
      </p:sp>
      <p:sp>
        <p:nvSpPr>
          <p:cNvPr id="5" name="Rezervirano mjesto podataka 4">
            <a:extLst>
              <a:ext uri="{FF2B5EF4-FFF2-40B4-BE49-F238E27FC236}">
                <a16:creationId xmlns:a16="http://schemas.microsoft.com/office/drawing/2014/main" id="{A3ED5398-9D76-37BE-A0BC-6F88D86F8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EBB6B4-64F6-456C-AC56-889E9F1C5595}" type="datetime1">
              <a:rPr lang="en-US" smtClean="0"/>
              <a:t>11/28/2022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526CDB9-B1FC-B906-B263-85FFF903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Workshops and lab Demonstrations, November 20-26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A81D60F-F7F9-4305-62C0-8E1C00A9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55E0-CA0D-4E6E-BC75-209254A2E4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36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4C2283-0546-8D9F-3328-E6F14B687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s-Latn-BA"/>
              <a:t>Kliknite kako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C8326D0-8C07-030F-0962-C56E06BFC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/>
              <a:t>Kliknite da uredite stilove glavnog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30A019D-9BD6-B338-558E-D81532466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s-Latn-BA"/>
              <a:t>Kliknite da uredite stilove glavnog teksta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07D2D6E-7CF5-F2A3-5DBE-2461295203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/>
              <a:t>Kliknite da uredite stilove glavnog teksta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23C087A-9A53-98EE-B50A-C9EFB5C13B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s-Latn-BA"/>
              <a:t>Kliknite da uredite stilove glavnog teksta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/>
          </a:p>
        </p:txBody>
      </p:sp>
      <p:sp>
        <p:nvSpPr>
          <p:cNvPr id="7" name="Rezervirano mjesto podataka 6">
            <a:extLst>
              <a:ext uri="{FF2B5EF4-FFF2-40B4-BE49-F238E27FC236}">
                <a16:creationId xmlns:a16="http://schemas.microsoft.com/office/drawing/2014/main" id="{787C40DD-07F4-E2F0-233D-CDA74BCF7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33BF00-44FA-4776-8C76-A369E250493B}" type="datetime1">
              <a:rPr lang="en-US" smtClean="0"/>
              <a:t>11/28/2022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9F8A5A0-6DC8-CCE5-38E4-736A4CB25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Workshops and lab Demonstrations, November 20-26</a:t>
            </a:r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67C7357C-874A-97FE-376E-F02FAB83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55E0-CA0D-4E6E-BC75-209254A2E4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68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82C16E-7903-6A74-EE0D-5AFB9548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Kliknite kako biste uredili stil naslova matrice</a:t>
            </a:r>
            <a:endParaRPr lang="en-US"/>
          </a:p>
        </p:txBody>
      </p:sp>
      <p:sp>
        <p:nvSpPr>
          <p:cNvPr id="3" name="Rezervirano mjesto podataka 2">
            <a:extLst>
              <a:ext uri="{FF2B5EF4-FFF2-40B4-BE49-F238E27FC236}">
                <a16:creationId xmlns:a16="http://schemas.microsoft.com/office/drawing/2014/main" id="{CA654066-82FD-8E7E-91A4-868330E59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3454D1-807C-4F4A-8B18-45BD4BD1510F}" type="datetime1">
              <a:rPr lang="en-US" smtClean="0"/>
              <a:t>11/28/2022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48277EB-3F52-F227-CDD8-3B4B3119D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Workshops and lab Demonstrations, November 20-26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9DBB994-368C-4B51-C27F-A0FF50F2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55E0-CA0D-4E6E-BC75-209254A2E4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20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ataka 1">
            <a:extLst>
              <a:ext uri="{FF2B5EF4-FFF2-40B4-BE49-F238E27FC236}">
                <a16:creationId xmlns:a16="http://schemas.microsoft.com/office/drawing/2014/main" id="{B404C0A0-33F3-F6BB-636B-ECB67F37D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0584DE-DB6E-44AC-B7E3-75C7B975F81E}" type="datetime1">
              <a:rPr lang="en-US" smtClean="0"/>
              <a:t>11/28/2022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4EA790D-AFFE-8376-DBBB-52EFE9AB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Workshops and lab Demonstrations, November 20-26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797ED67-26B2-9241-2CF8-EB8F6A78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55E0-CA0D-4E6E-BC75-209254A2E4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0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36D79B-35D5-E18E-6C5F-2F20B81AC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s-Latn-BA"/>
              <a:t>Kliknite kako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E4234E-5845-8AD1-C472-B95D066DD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s-Latn-BA"/>
              <a:t>Kliknite da uredite stilove glavnog teksta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A5523FC-8CF1-AE7A-E902-70EBA1051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s-Latn-BA"/>
              <a:t>Kliknite da uredite stilove glavnog teksta</a:t>
            </a:r>
          </a:p>
        </p:txBody>
      </p:sp>
      <p:sp>
        <p:nvSpPr>
          <p:cNvPr id="5" name="Rezervirano mjesto podataka 4">
            <a:extLst>
              <a:ext uri="{FF2B5EF4-FFF2-40B4-BE49-F238E27FC236}">
                <a16:creationId xmlns:a16="http://schemas.microsoft.com/office/drawing/2014/main" id="{66F84911-A7B7-6114-0007-17A3F6E9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8E1E27-31B8-4067-B98F-255770E29435}" type="datetime1">
              <a:rPr lang="en-US" smtClean="0"/>
              <a:t>11/28/2022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FA84508-E398-54FA-D55A-BD029B23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Workshops and lab Demonstrations, November 20-26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AD4AD32-6B0A-4EF2-9BBA-A3911063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55E0-CA0D-4E6E-BC75-209254A2E4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5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0DF5CC-7B1B-065D-22F3-87A675470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s-Latn-BA"/>
              <a:t>Kliknite kako biste uredili stil naslova matrice</a:t>
            </a:r>
            <a:endParaRPr lang="en-US"/>
          </a:p>
        </p:txBody>
      </p:sp>
      <p:sp>
        <p:nvSpPr>
          <p:cNvPr id="3" name="Rezervirano mjesto za slike 2">
            <a:extLst>
              <a:ext uri="{FF2B5EF4-FFF2-40B4-BE49-F238E27FC236}">
                <a16:creationId xmlns:a16="http://schemas.microsoft.com/office/drawing/2014/main" id="{F4CEDFF5-14B2-5848-632A-1FCA8C6B7F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36DA877-3DCF-9B5E-ABF6-125F8EBB8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s-Latn-BA"/>
              <a:t>Kliknite da uredite stilove glavnog teksta</a:t>
            </a:r>
          </a:p>
        </p:txBody>
      </p:sp>
      <p:sp>
        <p:nvSpPr>
          <p:cNvPr id="5" name="Rezervirano mjesto podataka 4">
            <a:extLst>
              <a:ext uri="{FF2B5EF4-FFF2-40B4-BE49-F238E27FC236}">
                <a16:creationId xmlns:a16="http://schemas.microsoft.com/office/drawing/2014/main" id="{77E8E7EE-00D6-65F8-5B8A-E4621E619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C2BAD-B789-4061-AE79-9C008F96CFDC}" type="datetime1">
              <a:rPr lang="en-US" smtClean="0"/>
              <a:t>11/28/2022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D1FC129-671D-5620-F4D0-32F15432F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Workshops and lab Demonstrations, November 20-26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5F06D5B-5CC1-FBB8-1120-63D796BF7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C55E0-CA0D-4E6E-BC75-209254A2E4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50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1017021-78FD-AAFC-6EBF-76ECE2C5C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s-Latn-BA"/>
              <a:t>Kliknite kako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EE0E31-ED55-8617-DCA4-6849024C9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s-Latn-BA"/>
              <a:t>Kliknite da uredite stilove glavnog teksta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/>
          </a:p>
        </p:txBody>
      </p:sp>
      <p:sp>
        <p:nvSpPr>
          <p:cNvPr id="4" name="Rezervirano mjesto podataka 3">
            <a:extLst>
              <a:ext uri="{FF2B5EF4-FFF2-40B4-BE49-F238E27FC236}">
                <a16:creationId xmlns:a16="http://schemas.microsoft.com/office/drawing/2014/main" id="{A4D43A2D-4AC8-27BD-79A1-1805C175E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2F556F-6268-4E2C-B7AD-7E62816D120F}" type="datetime1">
              <a:rPr lang="en-US" smtClean="0"/>
              <a:t>11/28/2022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7B23E9-6A30-CEB2-966A-28B1B8F72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Workshops and lab Demonstrations, November 20-26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3A33B09-79CB-A6D2-07F5-69463FFA3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C55E0-CA0D-4E6E-BC75-209254A2E4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83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ooc.steps-project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6" y="119881"/>
            <a:ext cx="1239274" cy="66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1"/>
          <p:cNvSpPr>
            <a:spLocks noGrp="1"/>
          </p:cNvSpPr>
          <p:nvPr>
            <p:ph type="ctrTitle"/>
          </p:nvPr>
        </p:nvSpPr>
        <p:spPr>
          <a:xfrm>
            <a:off x="539232" y="1233996"/>
            <a:ext cx="11113536" cy="1946813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altLang="en-US" sz="4400" b="1" dirty="0">
                <a:solidFill>
                  <a:srgbClr val="002060"/>
                </a:solidFill>
              </a:rPr>
              <a:t>MSc in Sustainable Food Production Systems/STEPS</a:t>
            </a:r>
            <a:br>
              <a:rPr lang="en-US" altLang="en-US" sz="4400" b="1" dirty="0">
                <a:solidFill>
                  <a:srgbClr val="002060"/>
                </a:solidFill>
              </a:rPr>
            </a:br>
            <a:r>
              <a:rPr lang="en-US" altLang="en-US" sz="1800" dirty="0">
                <a:solidFill>
                  <a:srgbClr val="002060"/>
                </a:solidFill>
              </a:rPr>
              <a:t>Erasmus+, Key Action - 2 Cooperation for innovation and the exchange of good practices</a:t>
            </a:r>
            <a:br>
              <a:rPr lang="en-US" altLang="en-US" sz="2400" dirty="0">
                <a:solidFill>
                  <a:srgbClr val="002060"/>
                </a:solidFill>
              </a:rPr>
            </a:br>
            <a:r>
              <a:rPr lang="en-US" altLang="en-US" sz="1800" dirty="0">
                <a:solidFill>
                  <a:srgbClr val="002060"/>
                </a:solidFill>
              </a:rPr>
              <a:t>Capacity Building in the field of higher education</a:t>
            </a:r>
          </a:p>
        </p:txBody>
      </p:sp>
      <p:sp>
        <p:nvSpPr>
          <p:cNvPr id="2053" name="Subtitle 2"/>
          <p:cNvSpPr>
            <a:spLocks noGrp="1"/>
          </p:cNvSpPr>
          <p:nvPr>
            <p:ph type="subTitle" idx="1"/>
          </p:nvPr>
        </p:nvSpPr>
        <p:spPr>
          <a:xfrm>
            <a:off x="4089755" y="3254460"/>
            <a:ext cx="4480066" cy="422731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bs-Latn-BA" altLang="en-US" sz="1050" dirty="0">
                <a:solidFill>
                  <a:schemeClr val="accent5">
                    <a:lumMod val="50000"/>
                  </a:schemeClr>
                </a:solidFill>
              </a:rPr>
              <a:t>project </a:t>
            </a:r>
            <a:r>
              <a:rPr lang="en-US" altLang="en-US" sz="1050" dirty="0">
                <a:solidFill>
                  <a:schemeClr val="accent5">
                    <a:lumMod val="50000"/>
                  </a:schemeClr>
                </a:solidFill>
              </a:rPr>
              <a:t>no. </a:t>
            </a:r>
            <a:r>
              <a:rPr lang="sr-Latn-RS" altLang="en-US" sz="1050" dirty="0">
                <a:solidFill>
                  <a:schemeClr val="accent5">
                    <a:lumMod val="50000"/>
                  </a:schemeClr>
                </a:solidFill>
              </a:rPr>
              <a:t>598963-EPP-1-2018-1-AL-EPPKA2-CBHE-JP</a:t>
            </a:r>
            <a:r>
              <a:rPr lang="hr-BA" altLang="en-US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alt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79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CE82CAC-B14D-401E-BCB6-156938D37189}" type="slidenum">
              <a:rPr lang="en-US" altLang="en-US" smtClean="0">
                <a:solidFill>
                  <a:srgbClr val="898989"/>
                </a:solidFill>
              </a:rPr>
              <a:pPr/>
              <a:t>1</a:t>
            </a:fld>
            <a:endParaRPr lang="en-US" altLang="en-US" dirty="0">
              <a:solidFill>
                <a:srgbClr val="898989"/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6" y="6113505"/>
            <a:ext cx="2047142" cy="48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1330" y="3677191"/>
            <a:ext cx="1119691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bs-Latn-BA" altLang="en-US" sz="4000" b="1" dirty="0">
                <a:solidFill>
                  <a:srgbClr val="002060"/>
                </a:solidFill>
                <a:latin typeface="+mj-lt"/>
              </a:rPr>
              <a:t>Tirana STEPS Meeting</a:t>
            </a:r>
          </a:p>
          <a:p>
            <a:pPr algn="ctr" eaLnBrk="1" hangingPunct="1">
              <a:lnSpc>
                <a:spcPct val="100000"/>
              </a:lnSpc>
              <a:defRPr/>
            </a:pPr>
            <a:endParaRPr lang="bs-Latn-BA" altLang="en-US" sz="3200" b="1" dirty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lnSpc>
                <a:spcPct val="100000"/>
              </a:lnSpc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+mj-lt"/>
              </a:rPr>
              <a:t>Agricultural University of Tirana (AUT), Tirana, Albania</a:t>
            </a:r>
          </a:p>
          <a:p>
            <a:pPr algn="ctr" eaLnBrk="1" hangingPunct="1">
              <a:lnSpc>
                <a:spcPct val="100000"/>
              </a:lnSpc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+mj-lt"/>
              </a:rPr>
              <a:t>November 20th to</a:t>
            </a:r>
            <a:r>
              <a:rPr lang="bs-Latn-BA" altLang="en-US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</a:rPr>
              <a:t>26th,</a:t>
            </a:r>
            <a:r>
              <a:rPr lang="bs-Latn-BA" altLang="en-US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</a:rPr>
              <a:t>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F8A42F-F232-D69C-6439-D10DE4B27327}"/>
              </a:ext>
            </a:extLst>
          </p:cNvPr>
          <p:cNvSpPr txBox="1"/>
          <p:nvPr/>
        </p:nvSpPr>
        <p:spPr>
          <a:xfrm>
            <a:off x="6338656" y="227674"/>
            <a:ext cx="5589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Workshops</a:t>
            </a:r>
            <a:r>
              <a:rPr lang="bs-Latn-BA" b="1" dirty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Lab Demonstration, 20-26 November</a:t>
            </a:r>
            <a:r>
              <a:rPr lang="bs-Latn-BA" b="1" dirty="0">
                <a:solidFill>
                  <a:schemeClr val="accent1">
                    <a:lumMod val="50000"/>
                  </a:schemeClr>
                </a:solidFill>
              </a:rPr>
              <a:t>, 2022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Agricultural University of Tirana (AUT), Tirana, Albania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" y="827456"/>
            <a:ext cx="9414712" cy="57114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400" b="1" i="1" dirty="0">
                <a:solidFill>
                  <a:srgbClr val="002060"/>
                </a:solidFill>
              </a:rPr>
              <a:t>7.2 STEPS programme delivery</a:t>
            </a:r>
            <a:endParaRPr lang="bs-Latn-BA" sz="4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bs-Latn-BA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bs-Latn-BA" sz="2200" b="1" i="1" dirty="0">
                <a:solidFill>
                  <a:srgbClr val="002060"/>
                </a:solidFill>
              </a:rPr>
              <a:t>     </a:t>
            </a:r>
            <a:r>
              <a:rPr lang="en-US" sz="2200" b="1" i="1" u="sng" dirty="0">
                <a:solidFill>
                  <a:srgbClr val="002060"/>
                </a:solidFill>
              </a:rPr>
              <a:t>done so far</a:t>
            </a:r>
          </a:p>
          <a:p>
            <a:r>
              <a:rPr lang="en-US" sz="2900" dirty="0">
                <a:solidFill>
                  <a:srgbClr val="002060"/>
                </a:solidFill>
              </a:rPr>
              <a:t>Draft report created (structure follows the project description and quality/Alex) available on GD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i="1" dirty="0">
                <a:solidFill>
                  <a:srgbClr val="002060"/>
                </a:solidFill>
              </a:rPr>
              <a:t>Includes detailed guidelines</a:t>
            </a:r>
            <a:endParaRPr lang="bs-Latn-BA" sz="1900" i="1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i="1" dirty="0">
                <a:solidFill>
                  <a:srgbClr val="002060"/>
                </a:solidFill>
              </a:rPr>
              <a:t>It has been sent to all partners for comment</a:t>
            </a:r>
            <a:endParaRPr lang="bs-Latn-BA" sz="1900" i="1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i="1" dirty="0">
                <a:solidFill>
                  <a:srgbClr val="002060"/>
                </a:solidFill>
              </a:rPr>
              <a:t>on GD first version (V01)</a:t>
            </a:r>
            <a:endParaRPr lang="bs-Latn-BA" sz="1900" i="1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i="1" dirty="0">
                <a:solidFill>
                  <a:srgbClr val="002060"/>
                </a:solidFill>
                <a:highlight>
                  <a:srgbClr val="FFFF00"/>
                </a:highlight>
              </a:rPr>
              <a:t>UNIB has finalized this activity (Version V02 is on GD)</a:t>
            </a:r>
          </a:p>
          <a:p>
            <a:r>
              <a:rPr lang="en-US" sz="2200" dirty="0">
                <a:solidFill>
                  <a:srgbClr val="002060"/>
                </a:solidFill>
              </a:rPr>
              <a:t>UNBI described and supported with documents activities from 7.2. (except for application procedures, mentoring and master's theses preparation - in progress</a:t>
            </a:r>
            <a:r>
              <a:rPr lang="bs-Latn-BA" sz="2200" dirty="0">
                <a:solidFill>
                  <a:srgbClr val="002060"/>
                </a:solidFill>
              </a:rPr>
              <a:t> and </a:t>
            </a:r>
            <a:r>
              <a:rPr lang="en-US" sz="2200" dirty="0">
                <a:solidFill>
                  <a:srgbClr val="002060"/>
                </a:solidFill>
              </a:rPr>
              <a:t>will be updated soon</a:t>
            </a:r>
            <a:r>
              <a:rPr lang="bs-Latn-BA" sz="2200" dirty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endParaRPr lang="bs-Latn-BA" sz="2200" b="1" i="1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bs-Latn-BA" sz="2200" b="1" i="1" u="sng" dirty="0">
                <a:solidFill>
                  <a:srgbClr val="002060"/>
                </a:solidFill>
              </a:rPr>
              <a:t>need to be done</a:t>
            </a:r>
          </a:p>
          <a:p>
            <a:pPr lvl="0"/>
            <a:r>
              <a:rPr lang="en-US" sz="2600" dirty="0">
                <a:solidFill>
                  <a:srgbClr val="002060"/>
                </a:solidFill>
              </a:rPr>
              <a:t>Describe 7.</a:t>
            </a:r>
            <a:r>
              <a:rPr lang="bs-Latn-BA" sz="2600" dirty="0">
                <a:solidFill>
                  <a:srgbClr val="002060"/>
                </a:solidFill>
              </a:rPr>
              <a:t>2</a:t>
            </a:r>
            <a:r>
              <a:rPr lang="en-US" sz="2600" dirty="0">
                <a:solidFill>
                  <a:srgbClr val="002060"/>
                </a:solidFill>
              </a:rPr>
              <a:t> activities at your University</a:t>
            </a:r>
            <a:r>
              <a:rPr lang="bs-Latn-BA" sz="2600" dirty="0">
                <a:solidFill>
                  <a:srgbClr val="002060"/>
                </a:solidFill>
              </a:rPr>
              <a:t> - </a:t>
            </a:r>
            <a:r>
              <a:rPr lang="en-US" sz="2600" u="sng" dirty="0">
                <a:solidFill>
                  <a:srgbClr val="002060"/>
                </a:solidFill>
              </a:rPr>
              <a:t>Briefly describe the activities and procedures related to the delivery of MSc STEPS programs at higher education institutions of partner countries, including</a:t>
            </a:r>
            <a:r>
              <a:rPr lang="en-US" sz="2600" dirty="0">
                <a:solidFill>
                  <a:srgbClr val="002060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i="1" dirty="0">
                <a:solidFill>
                  <a:srgbClr val="002060"/>
                </a:solidFill>
                <a:highlight>
                  <a:srgbClr val="FFFF00"/>
                </a:highlight>
              </a:rPr>
              <a:t>Procedure for </a:t>
            </a:r>
            <a:r>
              <a:rPr lang="en-US" sz="1900" b="1" i="1" dirty="0">
                <a:solidFill>
                  <a:srgbClr val="002060"/>
                </a:solidFill>
                <a:highlight>
                  <a:srgbClr val="FFFF00"/>
                </a:highlight>
              </a:rPr>
              <a:t>announcing and conducting the competition for enrollment of students </a:t>
            </a:r>
            <a:r>
              <a:rPr lang="en-US" sz="1900" i="1" dirty="0">
                <a:solidFill>
                  <a:srgbClr val="002060"/>
                </a:solidFill>
                <a:highlight>
                  <a:srgbClr val="FFFF00"/>
                </a:highlight>
              </a:rPr>
              <a:t>in MSc STEPS at higher education institutions of partner countries,</a:t>
            </a:r>
            <a:endParaRPr lang="bs-Latn-BA" sz="1900" i="1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i="1" dirty="0">
                <a:solidFill>
                  <a:srgbClr val="002060"/>
                </a:solidFill>
                <a:highlight>
                  <a:srgbClr val="FFFF00"/>
                </a:highlight>
              </a:rPr>
              <a:t>Procedures for </a:t>
            </a:r>
            <a:r>
              <a:rPr lang="en-US" sz="1900" b="1" i="1" dirty="0">
                <a:solidFill>
                  <a:srgbClr val="002060"/>
                </a:solidFill>
                <a:highlight>
                  <a:srgbClr val="FFFF00"/>
                </a:highlight>
              </a:rPr>
              <a:t>enrollment and admission of students to the MSc STEPS </a:t>
            </a:r>
            <a:r>
              <a:rPr lang="en-US" sz="1900" i="1" dirty="0">
                <a:solidFill>
                  <a:srgbClr val="002060"/>
                </a:solidFill>
                <a:highlight>
                  <a:srgbClr val="FFFF00"/>
                </a:highlight>
              </a:rPr>
              <a:t>at higher education institutions in partner countries,</a:t>
            </a:r>
            <a:endParaRPr lang="bs-Latn-BA" sz="1900" i="1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i="1" dirty="0">
                <a:solidFill>
                  <a:srgbClr val="002060"/>
                </a:solidFill>
                <a:highlight>
                  <a:srgbClr val="FFFF00"/>
                </a:highlight>
              </a:rPr>
              <a:t>Procedures for </a:t>
            </a:r>
            <a:r>
              <a:rPr lang="en-US" sz="1900" b="1" i="1" dirty="0">
                <a:solidFill>
                  <a:srgbClr val="002060"/>
                </a:solidFill>
                <a:highlight>
                  <a:srgbClr val="FFFF00"/>
                </a:highlight>
              </a:rPr>
              <a:t>hiring teachers for MSc STEPS </a:t>
            </a:r>
            <a:r>
              <a:rPr lang="en-US" sz="1900" i="1" dirty="0">
                <a:solidFill>
                  <a:srgbClr val="002060"/>
                </a:solidFill>
                <a:highlight>
                  <a:srgbClr val="FFFF00"/>
                </a:highlight>
              </a:rPr>
              <a:t>at higher education institutions in partner countries,</a:t>
            </a:r>
            <a:endParaRPr lang="bs-Latn-BA" sz="1900" i="1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i="1" dirty="0">
                <a:solidFill>
                  <a:srgbClr val="002060"/>
                </a:solidFill>
                <a:highlight>
                  <a:srgbClr val="FFFF00"/>
                </a:highlight>
              </a:rPr>
              <a:t>Procedures for </a:t>
            </a:r>
            <a:r>
              <a:rPr lang="en-US" sz="1900" b="1" i="1" dirty="0">
                <a:solidFill>
                  <a:srgbClr val="002060"/>
                </a:solidFill>
                <a:highlight>
                  <a:srgbClr val="FFFF00"/>
                </a:highlight>
              </a:rPr>
              <a:t>organizing and conducting classes at the MSc STEPS </a:t>
            </a:r>
            <a:r>
              <a:rPr lang="en-US" sz="1900" i="1" dirty="0">
                <a:solidFill>
                  <a:srgbClr val="002060"/>
                </a:solidFill>
                <a:highlight>
                  <a:srgbClr val="FFFF00"/>
                </a:highlight>
              </a:rPr>
              <a:t>at higher education institutions in partner countries,</a:t>
            </a:r>
            <a:endParaRPr lang="bs-Latn-BA" sz="1900" i="1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i="1" dirty="0">
                <a:solidFill>
                  <a:srgbClr val="002060"/>
                </a:solidFill>
                <a:highlight>
                  <a:srgbClr val="FFFF00"/>
                </a:highlight>
              </a:rPr>
              <a:t>Procedures for </a:t>
            </a:r>
            <a:r>
              <a:rPr lang="en-US" sz="1900" b="1" i="1" dirty="0">
                <a:solidFill>
                  <a:srgbClr val="002060"/>
                </a:solidFill>
                <a:highlight>
                  <a:srgbClr val="FFFF00"/>
                </a:highlight>
              </a:rPr>
              <a:t>organizing and conducting exam deadlines for MSc STEPS </a:t>
            </a:r>
            <a:r>
              <a:rPr lang="en-US" sz="1900" i="1" dirty="0">
                <a:solidFill>
                  <a:srgbClr val="002060"/>
                </a:solidFill>
                <a:highlight>
                  <a:srgbClr val="FFFF00"/>
                </a:highlight>
              </a:rPr>
              <a:t>at higher education institutions of partner countries,</a:t>
            </a:r>
            <a:endParaRPr lang="bs-Latn-BA" sz="1900" i="1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i="1" dirty="0">
                <a:solidFill>
                  <a:srgbClr val="002060"/>
                </a:solidFill>
                <a:highlight>
                  <a:srgbClr val="FFFF00"/>
                </a:highlight>
              </a:rPr>
              <a:t>Procedures related to applications and mentoring of master's theses at MSc STEPS at HEIs of partner countries,</a:t>
            </a:r>
            <a:endParaRPr lang="bs-Latn-BA" sz="1900" i="1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i="1" dirty="0">
                <a:solidFill>
                  <a:srgbClr val="002060"/>
                </a:solidFill>
                <a:highlight>
                  <a:srgbClr val="FFFF00"/>
                </a:highlight>
              </a:rPr>
              <a:t>Procedures related to reporting.</a:t>
            </a:r>
          </a:p>
          <a:p>
            <a:pPr lvl="0"/>
            <a:endParaRPr lang="bs-Latn-BA" sz="1000" dirty="0">
              <a:solidFill>
                <a:srgbClr val="002060"/>
              </a:solidFill>
            </a:endParaRPr>
          </a:p>
          <a:p>
            <a:pPr lvl="0"/>
            <a:r>
              <a:rPr lang="bs-Latn-BA" sz="2900" dirty="0">
                <a:solidFill>
                  <a:srgbClr val="002060"/>
                </a:solidFill>
              </a:rPr>
              <a:t>P</a:t>
            </a:r>
            <a:r>
              <a:rPr lang="en-US" sz="2900" dirty="0" err="1">
                <a:solidFill>
                  <a:srgbClr val="002060"/>
                </a:solidFill>
              </a:rPr>
              <a:t>rovide</a:t>
            </a:r>
            <a:r>
              <a:rPr lang="en-US" sz="2900" dirty="0">
                <a:solidFill>
                  <a:srgbClr val="002060"/>
                </a:solidFill>
              </a:rPr>
              <a:t> all documents related to the MSc STEPS programme delivery at your University </a:t>
            </a:r>
            <a:endParaRPr lang="bs-Latn-BA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CDAA-EAA7-4DF3-B775-8E382EA6ACFF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7" y="6370175"/>
            <a:ext cx="1872416" cy="44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0" y="163940"/>
            <a:ext cx="911309" cy="48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7611" y="922066"/>
            <a:ext cx="1996589" cy="28548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C1AE20-C791-723A-7489-185242756E72}"/>
              </a:ext>
            </a:extLst>
          </p:cNvPr>
          <p:cNvSpPr txBox="1"/>
          <p:nvPr/>
        </p:nvSpPr>
        <p:spPr>
          <a:xfrm>
            <a:off x="8407154" y="61636"/>
            <a:ext cx="36220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Workshops</a:t>
            </a:r>
            <a:r>
              <a:rPr lang="bs-Latn-BA" sz="1100" b="1" dirty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Lab Demonstration, 20-26 November</a:t>
            </a:r>
            <a:r>
              <a:rPr lang="bs-Latn-BA" sz="1100" b="1" dirty="0">
                <a:solidFill>
                  <a:schemeClr val="accent1">
                    <a:lumMod val="50000"/>
                  </a:schemeClr>
                </a:solidFill>
              </a:rPr>
              <a:t>, 2022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Agricultural University of Tirana (AUT), Tirana, Albania</a:t>
            </a:r>
          </a:p>
        </p:txBody>
      </p:sp>
    </p:spTree>
    <p:extLst>
      <p:ext uri="{BB962C8B-B14F-4D97-AF65-F5344CB8AC3E}">
        <p14:creationId xmlns:p14="http://schemas.microsoft.com/office/powerpoint/2010/main" val="1382940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" y="1010020"/>
            <a:ext cx="11219448" cy="5234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3200" dirty="0" err="1">
                <a:solidFill>
                  <a:srgbClr val="002060"/>
                </a:solidFill>
              </a:rPr>
              <a:t>Conclusions</a:t>
            </a:r>
            <a:r>
              <a:rPr lang="bs-Latn-BA" sz="3200" dirty="0">
                <a:solidFill>
                  <a:srgbClr val="002060"/>
                </a:solidFill>
              </a:rPr>
              <a:t>:</a:t>
            </a:r>
          </a:p>
          <a:p>
            <a:r>
              <a:rPr lang="en-US" sz="3200" dirty="0">
                <a:solidFill>
                  <a:srgbClr val="002060"/>
                </a:solidFill>
              </a:rPr>
              <a:t>5.1 and 5.</a:t>
            </a:r>
            <a:r>
              <a:rPr lang="bs-Latn-BA" sz="3200" dirty="0">
                <a:solidFill>
                  <a:srgbClr val="002060"/>
                </a:solidFill>
              </a:rPr>
              <a:t>2</a:t>
            </a:r>
            <a:r>
              <a:rPr lang="en-US" sz="3200" dirty="0">
                <a:solidFill>
                  <a:srgbClr val="002060"/>
                </a:solidFill>
              </a:rPr>
              <a:t> activities and reports are completed</a:t>
            </a:r>
            <a:r>
              <a:rPr lang="bs-Latn-BA" sz="3200" dirty="0">
                <a:solidFill>
                  <a:srgbClr val="002060"/>
                </a:solidFill>
              </a:rPr>
              <a:t>,</a:t>
            </a:r>
          </a:p>
          <a:p>
            <a:r>
              <a:rPr lang="bs-Latn-BA" sz="3200" dirty="0">
                <a:solidFill>
                  <a:srgbClr val="002060"/>
                </a:solidFill>
              </a:rPr>
              <a:t>5.3 </a:t>
            </a:r>
            <a:r>
              <a:rPr lang="en-US" sz="3200" dirty="0" err="1">
                <a:solidFill>
                  <a:srgbClr val="002060"/>
                </a:solidFill>
              </a:rPr>
              <a:t>repor</a:t>
            </a:r>
            <a:r>
              <a:rPr lang="bs-Latn-BA" sz="3200" dirty="0">
                <a:solidFill>
                  <a:srgbClr val="002060"/>
                </a:solidFill>
              </a:rPr>
              <a:t>t: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</a:rPr>
              <a:t>Currently, AUT</a:t>
            </a:r>
            <a:r>
              <a:rPr lang="bs-Latn-BA" sz="2000" dirty="0">
                <a:solidFill>
                  <a:srgbClr val="002060"/>
                </a:solidFill>
              </a:rPr>
              <a:t>, </a:t>
            </a:r>
            <a:r>
              <a:rPr lang="en-US" sz="2000" dirty="0">
                <a:solidFill>
                  <a:srgbClr val="002060"/>
                </a:solidFill>
              </a:rPr>
              <a:t>EUT UNBI, UNSA, UC and UHZ can conduct a survey(have established and launched MSc STEPS) </a:t>
            </a:r>
            <a:endParaRPr lang="bs-Latn-BA" sz="2000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bs-Latn-BA" sz="2000" dirty="0">
              <a:solidFill>
                <a:srgbClr val="002060"/>
              </a:solidFill>
            </a:endParaRPr>
          </a:p>
          <a:p>
            <a:r>
              <a:rPr lang="bs-Latn-BA" sz="3200" dirty="0">
                <a:solidFill>
                  <a:srgbClr val="002060"/>
                </a:solidFill>
              </a:rPr>
              <a:t>7.1 and 7.2 </a:t>
            </a:r>
            <a:r>
              <a:rPr lang="en-US" sz="3200" dirty="0">
                <a:solidFill>
                  <a:srgbClr val="002060"/>
                </a:solidFill>
              </a:rPr>
              <a:t>reports</a:t>
            </a:r>
            <a:r>
              <a:rPr lang="bs-Latn-BA" sz="3200" dirty="0">
                <a:solidFill>
                  <a:srgbClr val="002060"/>
                </a:solidFill>
              </a:rPr>
              <a:t>:</a:t>
            </a:r>
          </a:p>
          <a:p>
            <a:r>
              <a:rPr lang="bs-Latn-BA" sz="2400" dirty="0">
                <a:solidFill>
                  <a:srgbClr val="002060"/>
                </a:solidFill>
              </a:rPr>
              <a:t>UNBI, UNSA, UC, UHZ </a:t>
            </a:r>
            <a:r>
              <a:rPr lang="en-US" sz="2000" dirty="0">
                <a:solidFill>
                  <a:srgbClr val="002060"/>
                </a:solidFill>
              </a:rPr>
              <a:t>AUT, EUT</a:t>
            </a:r>
            <a:r>
              <a:rPr lang="bs-Latn-BA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should describe the activities and provide a supporting documents</a:t>
            </a:r>
            <a:endParaRPr lang="bs-Latn-BA" sz="20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CDAA-EAA7-4DF3-B775-8E382EA6AC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6079874"/>
            <a:ext cx="2042999" cy="48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204186"/>
            <a:ext cx="911309" cy="48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48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69" y="203612"/>
            <a:ext cx="916419" cy="48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69" y="6258805"/>
            <a:ext cx="2061718" cy="48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98740" y="1316871"/>
            <a:ext cx="11197338" cy="1642535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sz="7300" b="1" dirty="0">
                <a:solidFill>
                  <a:srgbClr val="002060"/>
                </a:solidFill>
              </a:rPr>
              <a:t>C</a:t>
            </a:r>
            <a:r>
              <a:rPr lang="en-US" sz="7300" b="1" dirty="0" err="1">
                <a:solidFill>
                  <a:srgbClr val="002060"/>
                </a:solidFill>
              </a:rPr>
              <a:t>urrent</a:t>
            </a:r>
            <a:r>
              <a:rPr lang="en-US" sz="7300" b="1" dirty="0">
                <a:solidFill>
                  <a:srgbClr val="002060"/>
                </a:solidFill>
              </a:rPr>
              <a:t> </a:t>
            </a:r>
            <a:r>
              <a:rPr lang="bs-Latn-BA" sz="7300" b="1" dirty="0">
                <a:solidFill>
                  <a:srgbClr val="002060"/>
                </a:solidFill>
              </a:rPr>
              <a:t>S</a:t>
            </a:r>
            <a:r>
              <a:rPr lang="en-US" sz="7300" b="1" dirty="0" err="1">
                <a:solidFill>
                  <a:srgbClr val="002060"/>
                </a:solidFill>
              </a:rPr>
              <a:t>tatus</a:t>
            </a:r>
            <a:r>
              <a:rPr lang="en-US" sz="7300" b="1" dirty="0">
                <a:solidFill>
                  <a:srgbClr val="002060"/>
                </a:solidFill>
              </a:rPr>
              <a:t> and </a:t>
            </a:r>
            <a:r>
              <a:rPr lang="bs-Latn-BA" sz="7300" b="1" dirty="0">
                <a:solidFill>
                  <a:srgbClr val="002060"/>
                </a:solidFill>
              </a:rPr>
              <a:t>O</a:t>
            </a:r>
            <a:r>
              <a:rPr lang="en-US" sz="7300" b="1" dirty="0" err="1">
                <a:solidFill>
                  <a:srgbClr val="002060"/>
                </a:solidFill>
              </a:rPr>
              <a:t>verview</a:t>
            </a:r>
            <a:r>
              <a:rPr lang="en-US" sz="7300" b="1" dirty="0">
                <a:solidFill>
                  <a:srgbClr val="002060"/>
                </a:solidFill>
              </a:rPr>
              <a:t> of </a:t>
            </a:r>
            <a:r>
              <a:rPr lang="en-US" sz="4800" b="1" dirty="0">
                <a:solidFill>
                  <a:srgbClr val="002060"/>
                </a:solidFill>
              </a:rPr>
              <a:t>WP5</a:t>
            </a:r>
            <a:r>
              <a:rPr lang="bs-Latn-BA" sz="4800" b="1" dirty="0">
                <a:solidFill>
                  <a:srgbClr val="002060"/>
                </a:solidFill>
              </a:rPr>
              <a:t> and</a:t>
            </a:r>
            <a:r>
              <a:rPr lang="en-US" sz="4800" b="1" dirty="0">
                <a:solidFill>
                  <a:srgbClr val="002060"/>
                </a:solidFill>
              </a:rPr>
              <a:t> WP7</a:t>
            </a:r>
            <a:endParaRPr lang="bs-Latn-BA" sz="4800" b="1" dirty="0">
              <a:solidFill>
                <a:srgbClr val="002060"/>
              </a:solidFill>
            </a:endParaRPr>
          </a:p>
        </p:txBody>
      </p:sp>
      <p:sp>
        <p:nvSpPr>
          <p:cNvPr id="5128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59141DA-026F-42D0-8280-737744DBA6D6}" type="slidenum">
              <a:rPr lang="en-US" altLang="en-US">
                <a:solidFill>
                  <a:srgbClr val="898989"/>
                </a:solidFill>
              </a:rPr>
              <a:pPr/>
              <a:t>2</a:t>
            </a:fld>
            <a:endParaRPr lang="en-US" altLang="en-US" dirty="0">
              <a:solidFill>
                <a:srgbClr val="89898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48793" y="5015996"/>
            <a:ext cx="64841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altLang="en-US" dirty="0">
                <a:solidFill>
                  <a:srgbClr val="002060"/>
                </a:solidFill>
                <a:latin typeface="+mj-lt"/>
              </a:rPr>
              <a:t>Emir Mujić </a:t>
            </a:r>
            <a:endParaRPr lang="bs-Latn-BA" altLang="en-US" dirty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lnSpc>
                <a:spcPct val="100000"/>
              </a:lnSpc>
              <a:defRPr/>
            </a:pPr>
            <a:r>
              <a:rPr lang="en-US" altLang="en-US" sz="1600" i="1" dirty="0">
                <a:solidFill>
                  <a:srgbClr val="002060"/>
                </a:solidFill>
                <a:latin typeface="+mj-lt"/>
              </a:rPr>
              <a:t>Ph.D., </a:t>
            </a:r>
            <a:r>
              <a:rPr lang="bs-Latn-BA" altLang="en-US" sz="1600" i="1" dirty="0" err="1">
                <a:solidFill>
                  <a:srgbClr val="002060"/>
                </a:solidFill>
                <a:latin typeface="+mj-lt"/>
              </a:rPr>
              <a:t>Associate</a:t>
            </a:r>
            <a:r>
              <a:rPr lang="en-US" altLang="en-US" sz="1600" i="1" dirty="0">
                <a:solidFill>
                  <a:srgbClr val="002060"/>
                </a:solidFill>
                <a:latin typeface="+mj-lt"/>
              </a:rPr>
              <a:t> professor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4371" y="3407771"/>
            <a:ext cx="40530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s-Latn-BA" sz="2800" dirty="0" err="1">
                <a:solidFill>
                  <a:srgbClr val="002060"/>
                </a:solidFill>
              </a:rPr>
              <a:t>Lead</a:t>
            </a:r>
            <a:r>
              <a:rPr lang="bs-Latn-BA" sz="2800" dirty="0">
                <a:solidFill>
                  <a:srgbClr val="002060"/>
                </a:solidFill>
              </a:rPr>
              <a:t> </a:t>
            </a:r>
            <a:r>
              <a:rPr lang="bs-Latn-BA" sz="2800" dirty="0" err="1">
                <a:solidFill>
                  <a:srgbClr val="002060"/>
                </a:solidFill>
              </a:rPr>
              <a:t>Organisation</a:t>
            </a:r>
            <a:r>
              <a:rPr lang="bs-Latn-BA" sz="2800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bs-Latn-BA" sz="2800" b="1" dirty="0">
                <a:solidFill>
                  <a:srgbClr val="002060"/>
                </a:solidFill>
              </a:rPr>
              <a:t>University of </a:t>
            </a:r>
            <a:r>
              <a:rPr lang="bs-Latn-BA" sz="2800" b="1" dirty="0" err="1">
                <a:solidFill>
                  <a:srgbClr val="002060"/>
                </a:solidFill>
              </a:rPr>
              <a:t>Bihac</a:t>
            </a:r>
            <a:r>
              <a:rPr lang="bs-Latn-BA" sz="2800" b="1" dirty="0">
                <a:solidFill>
                  <a:srgbClr val="002060"/>
                </a:solidFill>
              </a:rPr>
              <a:t> (UNBI)</a:t>
            </a:r>
          </a:p>
        </p:txBody>
      </p:sp>
      <p:sp>
        <p:nvSpPr>
          <p:cNvPr id="7" name="Rectangle 6"/>
          <p:cNvSpPr/>
          <p:nvPr/>
        </p:nvSpPr>
        <p:spPr>
          <a:xfrm>
            <a:off x="9882686" y="6120306"/>
            <a:ext cx="24930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>
                <a:solidFill>
                  <a:schemeClr val="accent5">
                    <a:lumMod val="50000"/>
                  </a:schemeClr>
                </a:solidFill>
              </a:rPr>
              <a:t>Current status of WP5 and WP7</a:t>
            </a:r>
            <a:endParaRPr lang="bs-Latn-BA" sz="1200" i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1B84C5-B6D3-A39A-488A-2AA6C7E624C0}"/>
              </a:ext>
            </a:extLst>
          </p:cNvPr>
          <p:cNvSpPr txBox="1"/>
          <p:nvPr/>
        </p:nvSpPr>
        <p:spPr>
          <a:xfrm>
            <a:off x="6334240" y="268904"/>
            <a:ext cx="5589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Workshops</a:t>
            </a:r>
            <a:r>
              <a:rPr lang="bs-Latn-BA" b="1" dirty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Lab Demonstration, 20-26 November</a:t>
            </a:r>
            <a:r>
              <a:rPr lang="bs-Latn-BA" b="1" dirty="0">
                <a:solidFill>
                  <a:schemeClr val="accent1">
                    <a:lumMod val="50000"/>
                  </a:schemeClr>
                </a:solidFill>
              </a:rPr>
              <a:t>, 2022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Agricultural University of Tirana (AUT), Tirana, Albania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3779"/>
            <a:ext cx="10515600" cy="678671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WP5</a:t>
            </a:r>
            <a:r>
              <a:rPr lang="bs-Latn-BA" sz="5400" b="1" dirty="0">
                <a:solidFill>
                  <a:srgbClr val="002060"/>
                </a:solidFill>
              </a:rPr>
              <a:t> -</a:t>
            </a:r>
            <a:r>
              <a:rPr lang="en-US" sz="5400" b="1" dirty="0">
                <a:solidFill>
                  <a:srgbClr val="002060"/>
                </a:solidFill>
              </a:rPr>
              <a:t> Development of infrastructures </a:t>
            </a:r>
            <a:endParaRPr lang="bs-Latn-BA" sz="5400" b="1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CDAA-EAA7-4DF3-B775-8E382EA6ACFF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99" y="6217850"/>
            <a:ext cx="2061718" cy="48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99" y="257271"/>
            <a:ext cx="916419" cy="48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940531" y="6462228"/>
            <a:ext cx="24930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accent5">
                    <a:lumMod val="50000"/>
                  </a:schemeClr>
                </a:solidFill>
              </a:rPr>
              <a:t>Current status of WP5 and WP7</a:t>
            </a:r>
            <a:endParaRPr lang="bs-Latn-BA" sz="12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98F1F6-9BBA-B6AD-9FAA-823FB8EE5302}"/>
              </a:ext>
            </a:extLst>
          </p:cNvPr>
          <p:cNvSpPr txBox="1"/>
          <p:nvPr/>
        </p:nvSpPr>
        <p:spPr>
          <a:xfrm>
            <a:off x="6338656" y="227674"/>
            <a:ext cx="5589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Workshops</a:t>
            </a:r>
            <a:r>
              <a:rPr lang="bs-Latn-BA" b="1" dirty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Lab Demonstration, 20-26 November</a:t>
            </a:r>
            <a:r>
              <a:rPr lang="bs-Latn-BA" b="1" dirty="0">
                <a:solidFill>
                  <a:schemeClr val="accent1">
                    <a:lumMod val="50000"/>
                  </a:schemeClr>
                </a:solidFill>
              </a:rPr>
              <a:t>, 2022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Agricultural University of Tirana (AUT), Tirana, Albania</a:t>
            </a:r>
          </a:p>
        </p:txBody>
      </p:sp>
    </p:spTree>
    <p:extLst>
      <p:ext uri="{BB962C8B-B14F-4D97-AF65-F5344CB8AC3E}">
        <p14:creationId xmlns:p14="http://schemas.microsoft.com/office/powerpoint/2010/main" val="225920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8542"/>
            <a:ext cx="10678064" cy="146157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GUIDE FOR SUBMISSION OF ALL DOCUMENTS RELATED TO THE PURCHASE, DELIVERY, OPERATION AND MAINTENANCE OF EQUIPMENT UNDER THE ERASMUS+ STEPS PROJECT IN THE PARTNERS COUNTRIES HEIs</a:t>
            </a:r>
            <a:endParaRPr lang="bs-Latn-BA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2662641"/>
            <a:ext cx="10515600" cy="3505245"/>
          </a:xfrm>
        </p:spPr>
        <p:txBody>
          <a:bodyPr/>
          <a:lstStyle/>
          <a:p>
            <a:r>
              <a:rPr lang="en-US" u="sng" dirty="0">
                <a:solidFill>
                  <a:schemeClr val="accent5">
                    <a:lumMod val="50000"/>
                  </a:schemeClr>
                </a:solidFill>
              </a:rPr>
              <a:t>UNBI is obliged to collect, coordinate and deliver to  the project coordinator AUT, all the necessary documentation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related to the tender procedure, procurement/purchase, operation and maintenance of equipment </a:t>
            </a:r>
            <a:endParaRPr lang="bs-Latn-BA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bs-Latn-BA" u="sng" dirty="0">
                <a:solidFill>
                  <a:srgbClr val="002060"/>
                </a:solidFill>
              </a:rPr>
              <a:t>UNBI </a:t>
            </a:r>
            <a:r>
              <a:rPr lang="en-US" u="sng" dirty="0">
                <a:solidFill>
                  <a:srgbClr val="002060"/>
                </a:solidFill>
              </a:rPr>
              <a:t>uploaded</a:t>
            </a:r>
            <a:r>
              <a:rPr lang="bs-Latn-BA" u="sng" dirty="0">
                <a:solidFill>
                  <a:srgbClr val="002060"/>
                </a:solidFill>
              </a:rPr>
              <a:t> </a:t>
            </a:r>
            <a:r>
              <a:rPr lang="bs-Latn-BA" u="sng" dirty="0" err="1">
                <a:solidFill>
                  <a:srgbClr val="002060"/>
                </a:solidFill>
              </a:rPr>
              <a:t>documentation</a:t>
            </a:r>
            <a:r>
              <a:rPr lang="en-US" u="sng" dirty="0">
                <a:solidFill>
                  <a:srgbClr val="002060"/>
                </a:solidFill>
              </a:rPr>
              <a:t> for the report</a:t>
            </a:r>
            <a:r>
              <a:rPr lang="bs-Latn-BA" u="sng" dirty="0">
                <a:solidFill>
                  <a:srgbClr val="002060"/>
                </a:solidFill>
              </a:rPr>
              <a:t> on</a:t>
            </a:r>
            <a:r>
              <a:rPr lang="en-US" u="sng" dirty="0">
                <a:solidFill>
                  <a:srgbClr val="002060"/>
                </a:solidFill>
              </a:rPr>
              <a:t> GD</a:t>
            </a:r>
            <a:r>
              <a:rPr lang="bs-Latn-BA" dirty="0">
                <a:solidFill>
                  <a:srgbClr val="002060"/>
                </a:solidFill>
              </a:rPr>
              <a:t>.</a:t>
            </a:r>
            <a:endParaRPr lang="bs-Latn-BA" sz="4800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Double-check your tender and equipment documentation on GD. </a:t>
            </a:r>
            <a:endParaRPr lang="bs-Latn-BA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bs-Latn-B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CDAA-EAA7-4DF3-B775-8E382EA6ACFF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3" y="6017740"/>
            <a:ext cx="2061718" cy="48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3" y="169207"/>
            <a:ext cx="916419" cy="48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49481" y="6506497"/>
            <a:ext cx="24930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accent5">
                    <a:lumMod val="50000"/>
                  </a:schemeClr>
                </a:solidFill>
              </a:rPr>
              <a:t>Current status of WP5 and WP7</a:t>
            </a:r>
            <a:endParaRPr lang="bs-Latn-BA" sz="12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29233-4E93-F8E3-FEC6-7149423C1BF3}"/>
              </a:ext>
            </a:extLst>
          </p:cNvPr>
          <p:cNvSpPr txBox="1"/>
          <p:nvPr/>
        </p:nvSpPr>
        <p:spPr>
          <a:xfrm>
            <a:off x="6312023" y="169207"/>
            <a:ext cx="5589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Workshops</a:t>
            </a:r>
            <a:r>
              <a:rPr lang="bs-Latn-BA" b="1" dirty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Lab Demonstration, 20-26 November</a:t>
            </a:r>
            <a:r>
              <a:rPr lang="bs-Latn-BA" b="1" dirty="0">
                <a:solidFill>
                  <a:schemeClr val="accent1">
                    <a:lumMod val="50000"/>
                  </a:schemeClr>
                </a:solidFill>
              </a:rPr>
              <a:t>, 2022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Agricultural University of Tirana (AUT), Tirana, Albania</a:t>
            </a:r>
          </a:p>
        </p:txBody>
      </p:sp>
    </p:spTree>
    <p:extLst>
      <p:ext uri="{BB962C8B-B14F-4D97-AF65-F5344CB8AC3E}">
        <p14:creationId xmlns:p14="http://schemas.microsoft.com/office/powerpoint/2010/main" val="369299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86631" y="348018"/>
            <a:ext cx="7346693" cy="573294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WP 5</a:t>
            </a:r>
            <a:r>
              <a:rPr lang="bs-Latn-BA" sz="3200" b="1">
                <a:solidFill>
                  <a:srgbClr val="002060"/>
                </a:solidFill>
              </a:rPr>
              <a:t> -</a:t>
            </a:r>
            <a:r>
              <a:rPr lang="en-US" sz="3200" b="1">
                <a:solidFill>
                  <a:srgbClr val="002060"/>
                </a:solidFill>
              </a:rPr>
              <a:t> Development of infrastructures </a:t>
            </a:r>
            <a:endParaRPr lang="bs-Latn-BA" sz="3200" b="1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12" y="977402"/>
            <a:ext cx="9377212" cy="52149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2060"/>
                </a:solidFill>
                <a:highlight>
                  <a:srgbClr val="FFFF00"/>
                </a:highlight>
              </a:rPr>
              <a:t>5.3 Development of experiments/simulations and training material</a:t>
            </a:r>
            <a:r>
              <a:rPr lang="bs-Latn-BA" b="1" i="1" dirty="0">
                <a:solidFill>
                  <a:srgbClr val="002060"/>
                </a:solidFill>
                <a:highlight>
                  <a:srgbClr val="FFFF00"/>
                </a:highlight>
              </a:rPr>
              <a:t>    </a:t>
            </a:r>
          </a:p>
          <a:p>
            <a:pPr marL="0" indent="0">
              <a:buNone/>
            </a:pPr>
            <a:r>
              <a:rPr lang="bs-Latn-BA" sz="2400" dirty="0">
                <a:solidFill>
                  <a:srgbClr val="002060"/>
                </a:solidFill>
              </a:rPr>
              <a:t>(program countries / partner countries)</a:t>
            </a:r>
          </a:p>
          <a:p>
            <a:pPr marL="0" indent="0">
              <a:buNone/>
            </a:pPr>
            <a:endParaRPr lang="bs-Latn-BA" sz="4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bs-Latn-BA" sz="1600" b="1" i="1" u="sng" dirty="0">
                <a:solidFill>
                  <a:srgbClr val="002060"/>
                </a:solidFill>
              </a:rPr>
              <a:t>done so far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i="1" dirty="0">
                <a:solidFill>
                  <a:srgbClr val="002060"/>
                </a:solidFill>
              </a:rPr>
              <a:t>Draft report </a:t>
            </a:r>
            <a:r>
              <a:rPr lang="bs-Latn-BA" sz="2400" i="1" dirty="0">
                <a:solidFill>
                  <a:srgbClr val="002060"/>
                </a:solidFill>
              </a:rPr>
              <a:t>on GD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i="1" dirty="0">
                <a:solidFill>
                  <a:srgbClr val="002060"/>
                </a:solidFill>
              </a:rPr>
              <a:t>A </a:t>
            </a:r>
            <a:r>
              <a:rPr lang="en-US" sz="2400" b="1" i="1" dirty="0">
                <a:solidFill>
                  <a:srgbClr val="002060"/>
                </a:solidFill>
              </a:rPr>
              <a:t>guidelines </a:t>
            </a:r>
            <a:r>
              <a:rPr lang="en-US" sz="2400" i="1" dirty="0">
                <a:solidFill>
                  <a:srgbClr val="002060"/>
                </a:solidFill>
              </a:rPr>
              <a:t>is also included in the draft report</a:t>
            </a:r>
            <a:r>
              <a:rPr lang="bs-Latn-BA" sz="2400" i="1" dirty="0">
                <a:solidFill>
                  <a:srgbClr val="002060"/>
                </a:solidFill>
              </a:rPr>
              <a:t>. </a:t>
            </a:r>
            <a:r>
              <a:rPr lang="en-US" sz="2400" i="1" dirty="0">
                <a:solidFill>
                  <a:srgbClr val="002060"/>
                </a:solidFill>
              </a:rPr>
              <a:t>UNBI provided guidance to align educational material with the theoretical part of the</a:t>
            </a:r>
            <a:r>
              <a:rPr lang="bs-Latn-BA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>
                <a:solidFill>
                  <a:srgbClr val="002060"/>
                </a:solidFill>
              </a:rPr>
              <a:t>courses (task 4.2).</a:t>
            </a:r>
            <a:endParaRPr lang="bs-Latn-BA" sz="2400" i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i="1" dirty="0">
                <a:solidFill>
                  <a:srgbClr val="002060"/>
                </a:solidFill>
              </a:rPr>
              <a:t>Educational material that supports the laboratory, software-based exercises and projects designed for the</a:t>
            </a:r>
            <a:r>
              <a:rPr lang="bs-Latn-BA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>
                <a:solidFill>
                  <a:srgbClr val="002060"/>
                </a:solidFill>
              </a:rPr>
              <a:t>students of the MSc STEPS programme at the Partner Countries HEIs has been developed.</a:t>
            </a:r>
            <a:r>
              <a:rPr lang="bs-Latn-BA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>
                <a:solidFill>
                  <a:srgbClr val="002060"/>
                </a:solidFill>
              </a:rPr>
              <a:t>The report also contains a description of these activities</a:t>
            </a:r>
            <a:r>
              <a:rPr lang="bs-Latn-BA" sz="2400" i="1" dirty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  <a:highlight>
                  <a:srgbClr val="FFFF00"/>
                </a:highlight>
              </a:rPr>
              <a:t>For the purpose of impartial collection and satisfaction level data analysis regarding the STEPS equipment, UNBI designed an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online survey </a:t>
            </a:r>
            <a:r>
              <a:rPr lang="en-US" sz="2400" dirty="0">
                <a:solidFill>
                  <a:srgbClr val="002060"/>
                </a:solidFill>
                <a:highlight>
                  <a:srgbClr val="FFFF00"/>
                </a:highlight>
              </a:rPr>
              <a:t>for all HEIs partner countries</a:t>
            </a:r>
            <a:r>
              <a:rPr lang="bs-Latn-BA" sz="2400" dirty="0">
                <a:solidFill>
                  <a:srgbClr val="002060"/>
                </a:solidFill>
                <a:highlight>
                  <a:srgbClr val="FFFF00"/>
                </a:highlight>
              </a:rPr>
              <a:t>.</a:t>
            </a:r>
          </a:p>
          <a:p>
            <a:pPr lvl="0"/>
            <a:r>
              <a:rPr lang="bs-Latn-BA" sz="2200" dirty="0">
                <a:solidFill>
                  <a:srgbClr val="002060"/>
                </a:solidFill>
                <a:highlight>
                  <a:srgbClr val="FFFF00"/>
                </a:highlight>
              </a:rPr>
              <a:t>Y</a:t>
            </a:r>
            <a:r>
              <a:rPr lang="en-US" sz="2200" dirty="0" err="1">
                <a:solidFill>
                  <a:srgbClr val="002060"/>
                </a:solidFill>
                <a:highlight>
                  <a:srgbClr val="FFFF00"/>
                </a:highlight>
              </a:rPr>
              <a:t>ou</a:t>
            </a:r>
            <a:r>
              <a:rPr lang="en-US" sz="2200" dirty="0">
                <a:solidFill>
                  <a:srgbClr val="002060"/>
                </a:solidFill>
                <a:highlight>
                  <a:srgbClr val="FFFF00"/>
                </a:highlight>
              </a:rPr>
              <a:t> can find the </a:t>
            </a:r>
            <a:r>
              <a:rPr lang="bs-Latn-BA" sz="2200" b="1" dirty="0">
                <a:solidFill>
                  <a:srgbClr val="002060"/>
                </a:solidFill>
                <a:highlight>
                  <a:srgbClr val="FFFF00"/>
                </a:highlight>
              </a:rPr>
              <a:t>draft - </a:t>
            </a:r>
            <a:r>
              <a:rPr lang="en-US" sz="2200" b="1" dirty="0">
                <a:solidFill>
                  <a:srgbClr val="002060"/>
                </a:solidFill>
                <a:highlight>
                  <a:srgbClr val="FFFF00"/>
                </a:highlight>
              </a:rPr>
              <a:t>online survey </a:t>
            </a:r>
            <a:r>
              <a:rPr lang="bs-Latn-BA" sz="2200" dirty="0">
                <a:solidFill>
                  <a:srgbClr val="002060"/>
                </a:solidFill>
                <a:highlight>
                  <a:srgbClr val="FFFF00"/>
                </a:highlight>
              </a:rPr>
              <a:t>on </a:t>
            </a:r>
            <a:r>
              <a:rPr lang="en-US" sz="2200" dirty="0">
                <a:solidFill>
                  <a:srgbClr val="002060"/>
                </a:solidFill>
                <a:highlight>
                  <a:srgbClr val="FFFF00"/>
                </a:highlight>
              </a:rPr>
              <a:t>GD</a:t>
            </a:r>
            <a:r>
              <a:rPr lang="bs-Latn-BA" sz="2200" dirty="0">
                <a:solidFill>
                  <a:srgbClr val="002060"/>
                </a:solidFill>
                <a:highlight>
                  <a:srgbClr val="FFFF00"/>
                </a:highlight>
              </a:rPr>
              <a:t> (</a:t>
            </a:r>
            <a:r>
              <a:rPr lang="en-US" sz="2200" u="sng" dirty="0">
                <a:solidFill>
                  <a:srgbClr val="002060"/>
                </a:solidFill>
                <a:highlight>
                  <a:srgbClr val="FFFF00"/>
                </a:highlight>
              </a:rPr>
              <a:t>translate and edit if necessary</a:t>
            </a:r>
            <a:r>
              <a:rPr lang="bs-Latn-BA" sz="2200" dirty="0">
                <a:solidFill>
                  <a:srgbClr val="002060"/>
                </a:solidFill>
                <a:highlight>
                  <a:srgbClr val="FFFF00"/>
                </a:highlight>
              </a:rPr>
              <a:t>).</a:t>
            </a:r>
          </a:p>
          <a:p>
            <a:pPr lvl="0"/>
            <a:r>
              <a:rPr lang="en-US" sz="2200" dirty="0">
                <a:solidFill>
                  <a:srgbClr val="002060"/>
                </a:solidFill>
                <a:highlight>
                  <a:srgbClr val="FFFF00"/>
                </a:highlight>
              </a:rPr>
              <a:t>Partners should create their own survey</a:t>
            </a:r>
            <a:r>
              <a:rPr lang="bs-Latn-BA" sz="2200" dirty="0">
                <a:solidFill>
                  <a:srgbClr val="002060"/>
                </a:solidFill>
                <a:highlight>
                  <a:srgbClr val="FFFF00"/>
                </a:highlight>
              </a:rPr>
              <a:t>........</a:t>
            </a:r>
          </a:p>
          <a:p>
            <a:pPr lvl="0"/>
            <a:r>
              <a:rPr lang="en-US" sz="2200" dirty="0">
                <a:solidFill>
                  <a:srgbClr val="002060"/>
                </a:solidFill>
                <a:highlight>
                  <a:srgbClr val="FF0000"/>
                </a:highlight>
              </a:rPr>
              <a:t>We had two deadlines, </a:t>
            </a:r>
            <a:r>
              <a:rPr lang="en-US" sz="2200" b="1" dirty="0">
                <a:solidFill>
                  <a:srgbClr val="002060"/>
                </a:solidFill>
                <a:highlight>
                  <a:srgbClr val="FF0000"/>
                </a:highlight>
              </a:rPr>
              <a:t>November 7 and 17</a:t>
            </a:r>
            <a:r>
              <a:rPr lang="en-US" sz="2200" dirty="0">
                <a:solidFill>
                  <a:srgbClr val="002060"/>
                </a:solidFill>
                <a:highlight>
                  <a:srgbClr val="FF0000"/>
                </a:highlight>
              </a:rPr>
              <a:t>. We have not received a single response from the partner</a:t>
            </a:r>
            <a:endParaRPr lang="bs-Latn-BA" sz="2200" dirty="0">
              <a:solidFill>
                <a:srgbClr val="002060"/>
              </a:solidFill>
              <a:highlight>
                <a:srgbClr val="FF0000"/>
              </a:highlight>
            </a:endParaRPr>
          </a:p>
          <a:p>
            <a:pPr lvl="0"/>
            <a:r>
              <a:rPr lang="en-US" sz="2200" dirty="0">
                <a:solidFill>
                  <a:srgbClr val="002060"/>
                </a:solidFill>
                <a:highlight>
                  <a:srgbClr val="FF0000"/>
                </a:highlight>
              </a:rPr>
              <a:t>The new and final deadline is December 20</a:t>
            </a:r>
            <a:endParaRPr lang="bs-Latn-BA" sz="2200" dirty="0">
              <a:solidFill>
                <a:srgbClr val="002060"/>
              </a:solidFill>
              <a:highlight>
                <a:srgbClr val="FF0000"/>
              </a:highlight>
            </a:endParaRPr>
          </a:p>
          <a:p>
            <a:pPr marL="0" lvl="0" indent="0">
              <a:buNone/>
            </a:pPr>
            <a:endParaRPr lang="bs-Latn-BA" sz="1100" b="1" i="1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lvl="0"/>
            <a:endParaRPr lang="bs-Latn-BA" sz="700" i="1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CDAA-EAA7-4DF3-B775-8E382EA6ACFF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6" y="6276432"/>
            <a:ext cx="2042999" cy="48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46" y="110345"/>
            <a:ext cx="911309" cy="48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98199" y="6509982"/>
            <a:ext cx="24930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accent5">
                    <a:lumMod val="50000"/>
                  </a:schemeClr>
                </a:solidFill>
              </a:rPr>
              <a:t>Current status of WP5 and WP7</a:t>
            </a:r>
            <a:endParaRPr lang="bs-Latn-BA" sz="12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3324" y="921312"/>
            <a:ext cx="1902564" cy="2663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3324" y="3692760"/>
            <a:ext cx="1902564" cy="2754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BFF716-2CA0-7633-0C81-08A07D43D9B3}"/>
              </a:ext>
            </a:extLst>
          </p:cNvPr>
          <p:cNvSpPr txBox="1"/>
          <p:nvPr/>
        </p:nvSpPr>
        <p:spPr>
          <a:xfrm>
            <a:off x="8610600" y="84469"/>
            <a:ext cx="33667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accent1">
                    <a:lumMod val="50000"/>
                  </a:schemeClr>
                </a:solidFill>
              </a:rPr>
              <a:t>Workshops</a:t>
            </a:r>
            <a:r>
              <a:rPr lang="bs-Latn-BA" sz="1050" b="1" dirty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en-US" sz="1050" b="1" dirty="0">
                <a:solidFill>
                  <a:schemeClr val="accent1">
                    <a:lumMod val="50000"/>
                  </a:schemeClr>
                </a:solidFill>
              </a:rPr>
              <a:t>Lab Demonstration, 20-26 November</a:t>
            </a:r>
            <a:r>
              <a:rPr lang="bs-Latn-BA" sz="1050" b="1" dirty="0">
                <a:solidFill>
                  <a:schemeClr val="accent1">
                    <a:lumMod val="50000"/>
                  </a:schemeClr>
                </a:solidFill>
              </a:rPr>
              <a:t>, 2022</a:t>
            </a:r>
            <a:r>
              <a:rPr lang="en-US" sz="105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sz="1050" b="1" dirty="0">
                <a:solidFill>
                  <a:schemeClr val="accent1">
                    <a:lumMod val="50000"/>
                  </a:schemeClr>
                </a:solidFill>
              </a:rPr>
              <a:t>Agricultural University of Tirana (AUT), Tirana, Albania</a:t>
            </a:r>
          </a:p>
        </p:txBody>
      </p:sp>
    </p:spTree>
    <p:extLst>
      <p:ext uri="{BB962C8B-B14F-4D97-AF65-F5344CB8AC3E}">
        <p14:creationId xmlns:p14="http://schemas.microsoft.com/office/powerpoint/2010/main" val="3260493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248" y="1442343"/>
            <a:ext cx="9023683" cy="4718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u="sng" dirty="0">
                <a:solidFill>
                  <a:schemeClr val="accent5">
                    <a:lumMod val="50000"/>
                  </a:schemeClr>
                </a:solidFill>
              </a:rPr>
              <a:t>need to be done</a:t>
            </a:r>
            <a:endParaRPr lang="bs-Latn-BA" sz="2400" b="1" i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  <a:highlight>
                  <a:srgbClr val="FFFF00"/>
                </a:highlight>
              </a:rPr>
              <a:t>All partner country HEIs </a:t>
            </a:r>
            <a:r>
              <a:rPr lang="bs-Latn-BA" sz="2400" dirty="0">
                <a:solidFill>
                  <a:srgbClr val="002060"/>
                </a:solidFill>
                <a:highlight>
                  <a:srgbClr val="FFFF00"/>
                </a:highlight>
              </a:rPr>
              <a:t>need</a:t>
            </a:r>
            <a:r>
              <a:rPr lang="en-US" sz="2400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submit/upload documents </a:t>
            </a:r>
            <a:r>
              <a:rPr lang="en-US" sz="2400" dirty="0">
                <a:solidFill>
                  <a:srgbClr val="002060"/>
                </a:solidFill>
                <a:highlight>
                  <a:srgbClr val="FFFF00"/>
                </a:highlight>
              </a:rPr>
              <a:t>related to the development of experiments/simulations and training material</a:t>
            </a:r>
            <a:r>
              <a:rPr lang="bs-Latn-BA" sz="2400" dirty="0">
                <a:solidFill>
                  <a:srgbClr val="002060"/>
                </a:solidFill>
                <a:highlight>
                  <a:srgbClr val="FFFF00"/>
                </a:highlight>
              </a:rPr>
              <a:t>.</a:t>
            </a:r>
          </a:p>
          <a:p>
            <a:pPr lvl="0"/>
            <a:r>
              <a:rPr lang="bs-Latn-BA" sz="2400" dirty="0">
                <a:solidFill>
                  <a:srgbClr val="002060"/>
                </a:solidFill>
                <a:highlight>
                  <a:srgbClr val="FFFF00"/>
                </a:highlight>
              </a:rPr>
              <a:t>D</a:t>
            </a:r>
            <a:r>
              <a:rPr lang="en-US" sz="2400" dirty="0">
                <a:solidFill>
                  <a:srgbClr val="002060"/>
                </a:solidFill>
                <a:highlight>
                  <a:srgbClr val="FFFF00"/>
                </a:highlight>
              </a:rPr>
              <a:t>eveloped experiments/simulations and training material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should be digitized and uploaded</a:t>
            </a:r>
            <a:r>
              <a:rPr lang="en-US" sz="2400" dirty="0">
                <a:solidFill>
                  <a:srgbClr val="002060"/>
                </a:solidFill>
                <a:highlight>
                  <a:srgbClr val="FFFF00"/>
                </a:highlight>
              </a:rPr>
              <a:t> (D4.3) together with D4.2 educational material on the STEPS LMS platform (</a:t>
            </a:r>
            <a:r>
              <a:rPr lang="en-US" sz="2400" dirty="0">
                <a:solidFill>
                  <a:srgbClr val="002060"/>
                </a:solidFill>
                <a:highlight>
                  <a:srgbClr val="FFFF00"/>
                </a:highlight>
                <a:hlinkClick r:id="rId2"/>
              </a:rPr>
              <a:t>https://mooc.steps-project.eu/</a:t>
            </a:r>
            <a:r>
              <a:rPr lang="en-US" sz="2400" dirty="0">
                <a:solidFill>
                  <a:srgbClr val="002060"/>
                </a:solidFill>
                <a:highlight>
                  <a:srgbClr val="FFFF00"/>
                </a:highlight>
              </a:rPr>
              <a:t>).</a:t>
            </a:r>
            <a:endParaRPr lang="bs-Latn-BA" sz="2400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r>
              <a:rPr lang="bs-Latn-BA" sz="2400" dirty="0">
                <a:solidFill>
                  <a:srgbClr val="002060"/>
                </a:solidFill>
                <a:highlight>
                  <a:srgbClr val="FFFF00"/>
                </a:highlight>
              </a:rPr>
              <a:t>I</a:t>
            </a:r>
            <a:r>
              <a:rPr lang="en-US" sz="2400" dirty="0">
                <a:solidFill>
                  <a:srgbClr val="002060"/>
                </a:solidFill>
                <a:highlight>
                  <a:srgbClr val="FFFF00"/>
                </a:highlight>
              </a:rPr>
              <a:t>t is necessary to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conduct an online survey</a:t>
            </a:r>
            <a:r>
              <a:rPr lang="bs-Latn-BA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 - s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cientific/</a:t>
            </a:r>
            <a:r>
              <a:rPr lang="bs-Latn-BA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t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eaching/</a:t>
            </a:r>
            <a:r>
              <a:rPr lang="bs-Latn-BA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t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echnical </a:t>
            </a:r>
            <a:r>
              <a:rPr lang="en-US" sz="2400" dirty="0">
                <a:solidFill>
                  <a:srgbClr val="002060"/>
                </a:solidFill>
                <a:highlight>
                  <a:srgbClr val="FFFF00"/>
                </a:highlight>
              </a:rPr>
              <a:t>staff and and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</a:rPr>
              <a:t>MSc students </a:t>
            </a:r>
            <a:r>
              <a:rPr lang="en-US" sz="2400" dirty="0">
                <a:solidFill>
                  <a:srgbClr val="002060"/>
                </a:solidFill>
                <a:highlight>
                  <a:srgbClr val="FFFF00"/>
                </a:highlight>
              </a:rPr>
              <a:t>during the implementation of the MSc programme </a:t>
            </a:r>
            <a:r>
              <a:rPr lang="bs-Latn-BA" sz="2400" dirty="0">
                <a:solidFill>
                  <a:srgbClr val="002060"/>
                </a:solidFill>
                <a:highlight>
                  <a:srgbClr val="FFFF00"/>
                </a:highlight>
              </a:rPr>
              <a:t>need to</a:t>
            </a:r>
            <a:r>
              <a:rPr lang="en-US" sz="2400" dirty="0">
                <a:solidFill>
                  <a:srgbClr val="002060"/>
                </a:solidFill>
                <a:highlight>
                  <a:srgbClr val="FFFF00"/>
                </a:highlight>
              </a:rPr>
              <a:t> be asked about the level of satisfaction regarding the equipment installed.</a:t>
            </a:r>
            <a:endParaRPr lang="bs-Latn-BA" sz="2400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Currently</a:t>
            </a:r>
            <a:r>
              <a:rPr lang="bs-Latn-BA" sz="2400" dirty="0">
                <a:solidFill>
                  <a:srgbClr val="002060"/>
                </a:solidFill>
              </a:rPr>
              <a:t>, All partner Universities </a:t>
            </a:r>
            <a:r>
              <a:rPr lang="en-US" sz="2400" dirty="0">
                <a:solidFill>
                  <a:srgbClr val="002060"/>
                </a:solidFill>
              </a:rPr>
              <a:t>can conduct a survey(have established</a:t>
            </a:r>
            <a:r>
              <a:rPr lang="bs-Latn-BA" sz="2400" dirty="0">
                <a:solidFill>
                  <a:srgbClr val="002060"/>
                </a:solidFill>
              </a:rPr>
              <a:t> and </a:t>
            </a:r>
            <a:r>
              <a:rPr lang="en-US" sz="2400" dirty="0">
                <a:solidFill>
                  <a:srgbClr val="002060"/>
                </a:solidFill>
              </a:rPr>
              <a:t>launched MSc STEPS)</a:t>
            </a:r>
            <a:r>
              <a:rPr lang="bs-Latn-BA" sz="2400" dirty="0">
                <a:solidFill>
                  <a:srgbClr val="002060"/>
                </a:solidFill>
              </a:rPr>
              <a:t>.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bs-Latn-BA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bs-Latn-B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CDAA-EAA7-4DF3-B775-8E382EA6ACFF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5" y="6219806"/>
            <a:ext cx="2042999" cy="48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86" y="153875"/>
            <a:ext cx="911309" cy="48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0281" y="740953"/>
            <a:ext cx="10302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i="1" dirty="0">
                <a:solidFill>
                  <a:srgbClr val="002060"/>
                </a:solidFill>
              </a:rPr>
              <a:t>5.3 Development of experiments</a:t>
            </a:r>
            <a:r>
              <a:rPr lang="bs-Latn-BA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>
                <a:solidFill>
                  <a:srgbClr val="002060"/>
                </a:solidFill>
              </a:rPr>
              <a:t>/ simulations and training material</a:t>
            </a:r>
            <a:endParaRPr lang="bs-Latn-BA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7913" y="6494462"/>
            <a:ext cx="24930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accent5">
                    <a:lumMod val="50000"/>
                  </a:schemeClr>
                </a:solidFill>
              </a:rPr>
              <a:t>Current status of WP5 and WP7</a:t>
            </a:r>
            <a:endParaRPr lang="bs-Latn-BA" sz="12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6772" y="940840"/>
            <a:ext cx="1899657" cy="2497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2911" y="3554038"/>
            <a:ext cx="1903517" cy="27479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5EBF18-2A0E-01B1-1200-798EE19920F2}"/>
              </a:ext>
            </a:extLst>
          </p:cNvPr>
          <p:cNvSpPr txBox="1"/>
          <p:nvPr/>
        </p:nvSpPr>
        <p:spPr>
          <a:xfrm>
            <a:off x="7038116" y="112539"/>
            <a:ext cx="5044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Workshops</a:t>
            </a:r>
            <a:r>
              <a:rPr lang="bs-Latn-BA" sz="1600" b="1" dirty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Lab Demonstration, 20-26 November</a:t>
            </a:r>
            <a:r>
              <a:rPr lang="bs-Latn-BA" sz="1600" b="1" dirty="0">
                <a:solidFill>
                  <a:schemeClr val="accent1">
                    <a:lumMod val="50000"/>
                  </a:schemeClr>
                </a:solidFill>
              </a:rPr>
              <a:t>, 2022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Agricultural University of Tirana (AUT), Tirana, Albania</a:t>
            </a:r>
          </a:p>
        </p:txBody>
      </p:sp>
    </p:spTree>
    <p:extLst>
      <p:ext uri="{BB962C8B-B14F-4D97-AF65-F5344CB8AC3E}">
        <p14:creationId xmlns:p14="http://schemas.microsoft.com/office/powerpoint/2010/main" val="408932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24000" y="314200"/>
            <a:ext cx="9144000" cy="655304"/>
          </a:xfrm>
        </p:spPr>
        <p:txBody>
          <a:bodyPr>
            <a:normAutofit/>
          </a:bodyPr>
          <a:lstStyle/>
          <a:p>
            <a:r>
              <a:rPr lang="en-US" sz="2400" dirty="0"/>
              <a:t>example of UNBI digitized and uploaded material</a:t>
            </a:r>
            <a:r>
              <a:rPr lang="bs-Latn-BA" sz="2400" dirty="0"/>
              <a:t> on STEPS LMS </a:t>
            </a:r>
            <a:r>
              <a:rPr lang="bs-Latn-BA" sz="2400" dirty="0" err="1"/>
              <a:t>platform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CDAA-EAA7-4DF3-B775-8E382EA6ACFF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534" y="1143000"/>
            <a:ext cx="5693243" cy="4211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48" y="1143000"/>
            <a:ext cx="6049413" cy="42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87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034" y="1666636"/>
            <a:ext cx="10479787" cy="3464832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sz="8800" b="1" dirty="0">
                <a:solidFill>
                  <a:srgbClr val="002060"/>
                </a:solidFill>
                <a:latin typeface="Calibri" panose="020F0502020204030204" pitchFamily="34" charset="0"/>
              </a:rPr>
              <a:t>WP7</a:t>
            </a:r>
            <a:br>
              <a:rPr lang="bs-Latn-BA" sz="88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bs-Latn-BA" sz="8000" dirty="0">
                <a:solidFill>
                  <a:srgbClr val="002060"/>
                </a:solidFill>
                <a:latin typeface="Calibri" panose="020F0502020204030204" pitchFamily="34" charset="0"/>
              </a:rPr>
              <a:t>STEPS </a:t>
            </a:r>
            <a:r>
              <a:rPr lang="bs-Latn-BA" sz="8000" dirty="0" err="1">
                <a:solidFill>
                  <a:srgbClr val="002060"/>
                </a:solidFill>
                <a:latin typeface="Calibri" panose="020F0502020204030204" pitchFamily="34" charset="0"/>
              </a:rPr>
              <a:t>programme</a:t>
            </a:r>
            <a:r>
              <a:rPr lang="bs-Latn-BA" sz="8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bs-Latn-BA" sz="8000" dirty="0" err="1">
                <a:solidFill>
                  <a:srgbClr val="002060"/>
                </a:solidFill>
                <a:latin typeface="Calibri" panose="020F0502020204030204" pitchFamily="34" charset="0"/>
              </a:rPr>
              <a:t>delivery</a:t>
            </a:r>
            <a:r>
              <a:rPr lang="bs-Latn-BA" sz="8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bs-Latn-BA" sz="8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CDAA-EAA7-4DF3-B775-8E382EA6ACFF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34" y="6114190"/>
            <a:ext cx="2042999" cy="48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24" y="123713"/>
            <a:ext cx="911309" cy="48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0EE24A-27F0-23AE-2EA2-A64A6A41CF16}"/>
              </a:ext>
            </a:extLst>
          </p:cNvPr>
          <p:cNvSpPr txBox="1"/>
          <p:nvPr/>
        </p:nvSpPr>
        <p:spPr>
          <a:xfrm>
            <a:off x="6338656" y="227674"/>
            <a:ext cx="5589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Workshops</a:t>
            </a:r>
            <a:r>
              <a:rPr lang="bs-Latn-BA" b="1" dirty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Lab Demonstration, 20-26 November</a:t>
            </a:r>
            <a:r>
              <a:rPr lang="bs-Latn-BA" b="1" dirty="0">
                <a:solidFill>
                  <a:schemeClr val="accent1">
                    <a:lumMod val="50000"/>
                  </a:schemeClr>
                </a:solidFill>
              </a:rPr>
              <a:t>, 2022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Agricultural University of Tirana (AUT), Tirana, Albania</a:t>
            </a:r>
          </a:p>
        </p:txBody>
      </p:sp>
    </p:spTree>
    <p:extLst>
      <p:ext uri="{BB962C8B-B14F-4D97-AF65-F5344CB8AC3E}">
        <p14:creationId xmlns:p14="http://schemas.microsoft.com/office/powerpoint/2010/main" val="307187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35" y="707524"/>
            <a:ext cx="9630376" cy="56488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s-Latn-BA" sz="3000" b="1" i="1" dirty="0">
                <a:solidFill>
                  <a:srgbClr val="002060"/>
                </a:solidFill>
              </a:rPr>
              <a:t>7.1 Development of STEPS </a:t>
            </a:r>
            <a:r>
              <a:rPr lang="bs-Latn-BA" sz="3000" b="1" i="1" dirty="0" err="1">
                <a:solidFill>
                  <a:srgbClr val="002060"/>
                </a:solidFill>
              </a:rPr>
              <a:t>programme</a:t>
            </a:r>
            <a:r>
              <a:rPr lang="bs-Latn-BA" sz="3000" b="1" i="1" dirty="0">
                <a:solidFill>
                  <a:srgbClr val="002060"/>
                </a:solidFill>
              </a:rPr>
              <a:t> plan </a:t>
            </a:r>
            <a:r>
              <a:rPr lang="bs-Latn-BA" sz="2200" dirty="0">
                <a:solidFill>
                  <a:srgbClr val="002060"/>
                </a:solidFill>
              </a:rPr>
              <a:t>(partner countries)</a:t>
            </a:r>
            <a:endParaRPr lang="bs-Latn-BA" sz="1700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</a:rPr>
              <a:t>The implementation of these activities in the partner countries should be the result of all the tasks of the project so far.</a:t>
            </a:r>
            <a:endParaRPr lang="bs-Latn-BA" sz="1600" dirty="0">
              <a:solidFill>
                <a:srgbClr val="002060"/>
              </a:solidFill>
            </a:endParaRPr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endParaRPr lang="bs-Latn-BA" sz="1200" dirty="0">
              <a:solidFill>
                <a:srgbClr val="002060"/>
              </a:solidFill>
            </a:endParaRPr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bs-Latn-BA" sz="2600" b="1" i="1" u="sng" dirty="0">
                <a:solidFill>
                  <a:srgbClr val="002060"/>
                </a:solidFill>
              </a:rPr>
              <a:t>done so far</a:t>
            </a:r>
          </a:p>
          <a:p>
            <a:pPr lvl="0"/>
            <a:r>
              <a:rPr lang="bs-Latn-BA" sz="2300" dirty="0">
                <a:solidFill>
                  <a:srgbClr val="002060"/>
                </a:solidFill>
              </a:rPr>
              <a:t>Draft </a:t>
            </a:r>
            <a:r>
              <a:rPr lang="bs-Latn-BA" sz="2300" dirty="0" err="1">
                <a:solidFill>
                  <a:srgbClr val="002060"/>
                </a:solidFill>
              </a:rPr>
              <a:t>report</a:t>
            </a:r>
            <a:r>
              <a:rPr lang="bs-Latn-BA" sz="2300" dirty="0">
                <a:solidFill>
                  <a:srgbClr val="002060"/>
                </a:solidFill>
              </a:rPr>
              <a:t> </a:t>
            </a:r>
            <a:r>
              <a:rPr lang="bs-Latn-BA" sz="2300" dirty="0" err="1">
                <a:solidFill>
                  <a:srgbClr val="002060"/>
                </a:solidFill>
              </a:rPr>
              <a:t>created</a:t>
            </a:r>
            <a:r>
              <a:rPr lang="bs-Latn-BA" sz="2300" dirty="0">
                <a:solidFill>
                  <a:srgbClr val="002060"/>
                </a:solidFill>
              </a:rPr>
              <a:t> (</a:t>
            </a:r>
            <a:r>
              <a:rPr lang="en-US" sz="2000" i="1" dirty="0">
                <a:solidFill>
                  <a:srgbClr val="002060"/>
                </a:solidFill>
              </a:rPr>
              <a:t>structure follows the project description and quality</a:t>
            </a:r>
            <a:r>
              <a:rPr lang="bs-Latn-BA" sz="2000" i="1" dirty="0">
                <a:solidFill>
                  <a:srgbClr val="002060"/>
                </a:solidFill>
              </a:rPr>
              <a:t>/</a:t>
            </a:r>
            <a:r>
              <a:rPr lang="en-US" sz="2000" i="1" dirty="0">
                <a:solidFill>
                  <a:srgbClr val="002060"/>
                </a:solidFill>
              </a:rPr>
              <a:t>A</a:t>
            </a:r>
            <a:r>
              <a:rPr lang="bs-Latn-BA" sz="2000" i="1" dirty="0">
                <a:solidFill>
                  <a:srgbClr val="002060"/>
                </a:solidFill>
              </a:rPr>
              <a:t>lex</a:t>
            </a:r>
            <a:r>
              <a:rPr lang="en-US" sz="2300" i="1" dirty="0">
                <a:solidFill>
                  <a:srgbClr val="002060"/>
                </a:solidFill>
              </a:rPr>
              <a:t>)</a:t>
            </a:r>
            <a:r>
              <a:rPr lang="bs-Latn-BA" sz="2300" i="1" dirty="0">
                <a:solidFill>
                  <a:srgbClr val="002060"/>
                </a:solidFill>
              </a:rPr>
              <a:t> available on GD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bs-Latn-BA" sz="1700" i="1" dirty="0">
                <a:solidFill>
                  <a:srgbClr val="002060"/>
                </a:solidFill>
              </a:rPr>
              <a:t>Includes detailed guidelines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700" i="1" dirty="0">
                <a:solidFill>
                  <a:srgbClr val="002060"/>
                </a:solidFill>
              </a:rPr>
              <a:t>It has been sent to all partners for comment</a:t>
            </a:r>
            <a:endParaRPr lang="bs-Latn-BA" sz="1700" i="1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700" b="1" i="1" dirty="0">
                <a:solidFill>
                  <a:srgbClr val="002060"/>
                </a:solidFill>
                <a:highlight>
                  <a:srgbClr val="FFFF00"/>
                </a:highlight>
              </a:rPr>
              <a:t>UNIB has finalized this activity (Version V02 is on GD)</a:t>
            </a:r>
            <a:endParaRPr lang="bs-Latn-BA" sz="1700" b="1" i="1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marL="457200" lvl="1" indent="0">
              <a:buNone/>
            </a:pPr>
            <a:endParaRPr lang="bs-Latn-BA" sz="1200" i="1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bs-Latn-BA" sz="2600" b="1" i="1" dirty="0">
                <a:solidFill>
                  <a:srgbClr val="002060"/>
                </a:solidFill>
              </a:rPr>
              <a:t>   </a:t>
            </a:r>
            <a:r>
              <a:rPr lang="bs-Latn-BA" sz="2600" b="1" i="1" u="sng" dirty="0">
                <a:solidFill>
                  <a:srgbClr val="002060"/>
                </a:solidFill>
              </a:rPr>
              <a:t>need to be done</a:t>
            </a:r>
          </a:p>
          <a:p>
            <a:r>
              <a:rPr lang="en-US" sz="2300" dirty="0">
                <a:solidFill>
                  <a:srgbClr val="002060"/>
                </a:solidFill>
              </a:rPr>
              <a:t>Describe 7.1 activities at your University</a:t>
            </a:r>
            <a:r>
              <a:rPr lang="bs-Latn-BA" sz="2300" dirty="0">
                <a:solidFill>
                  <a:srgbClr val="002060"/>
                </a:solidFill>
              </a:rPr>
              <a:t> </a:t>
            </a:r>
            <a:r>
              <a:rPr lang="bs-Latn-BA" sz="1900" dirty="0">
                <a:solidFill>
                  <a:srgbClr val="002060"/>
                </a:solidFill>
              </a:rPr>
              <a:t>(</a:t>
            </a:r>
            <a:r>
              <a:rPr lang="bs-Latn-BA" sz="1500" dirty="0">
                <a:solidFill>
                  <a:srgbClr val="002060"/>
                </a:solidFill>
              </a:rPr>
              <a:t>B</a:t>
            </a:r>
            <a:r>
              <a:rPr lang="en-US" sz="1500" dirty="0">
                <a:solidFill>
                  <a:srgbClr val="002060"/>
                </a:solidFill>
              </a:rPr>
              <a:t>rief description</a:t>
            </a:r>
            <a:r>
              <a:rPr lang="bs-Latn-BA" sz="1500" dirty="0">
                <a:solidFill>
                  <a:srgbClr val="002060"/>
                </a:solidFill>
              </a:rPr>
              <a:t> of </a:t>
            </a:r>
            <a:r>
              <a:rPr lang="en-US" sz="1500" dirty="0">
                <a:solidFill>
                  <a:srgbClr val="002060"/>
                </a:solidFill>
              </a:rPr>
              <a:t>the Development of STEPS programme plan</a:t>
            </a:r>
            <a:r>
              <a:rPr lang="bs-Latn-BA" sz="1500" dirty="0">
                <a:solidFill>
                  <a:srgbClr val="002060"/>
                </a:solidFill>
              </a:rPr>
              <a:t>):</a:t>
            </a:r>
            <a:endParaRPr lang="en-US" sz="1900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rgbClr val="002060"/>
                </a:solidFill>
                <a:highlight>
                  <a:srgbClr val="FFFF00"/>
                </a:highlight>
              </a:rPr>
              <a:t>Brief description of</a:t>
            </a:r>
            <a:r>
              <a:rPr lang="bs-Latn-BA" sz="1300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en-US" sz="1300" dirty="0">
                <a:solidFill>
                  <a:srgbClr val="002060"/>
                </a:solidFill>
                <a:highlight>
                  <a:srgbClr val="FFFF00"/>
                </a:highlight>
              </a:rPr>
              <a:t>the </a:t>
            </a:r>
            <a:r>
              <a:rPr lang="en-US" sz="1300" b="1" dirty="0">
                <a:solidFill>
                  <a:srgbClr val="002060"/>
                </a:solidFill>
                <a:highlight>
                  <a:srgbClr val="FFFF00"/>
                </a:highlight>
              </a:rPr>
              <a:t>promotion and presentation of the MSc STEPS study program and its courses </a:t>
            </a:r>
            <a:r>
              <a:rPr lang="en-US" sz="1300" dirty="0">
                <a:solidFill>
                  <a:srgbClr val="002060"/>
                </a:solidFill>
                <a:highlight>
                  <a:srgbClr val="FFFF00"/>
                </a:highlight>
              </a:rPr>
              <a:t>in terms of informing the general public and providing guidelines for potential candidates</a:t>
            </a:r>
            <a:r>
              <a:rPr lang="bs-Latn-BA" sz="1300" dirty="0">
                <a:solidFill>
                  <a:srgbClr val="002060"/>
                </a:solidFill>
                <a:highlight>
                  <a:srgbClr val="FFFF00"/>
                </a:highlight>
              </a:rPr>
              <a:t> (</a:t>
            </a:r>
            <a:r>
              <a:rPr lang="en-US" sz="1300" dirty="0">
                <a:solidFill>
                  <a:srgbClr val="002060"/>
                </a:solidFill>
                <a:highlight>
                  <a:srgbClr val="FFFF00"/>
                </a:highlight>
              </a:rPr>
              <a:t>Describe the procedure for admission and enrollment</a:t>
            </a:r>
            <a:r>
              <a:rPr lang="bs-Latn-BA" sz="1300" dirty="0">
                <a:solidFill>
                  <a:srgbClr val="002060"/>
                </a:solidFill>
                <a:highlight>
                  <a:srgbClr val="FFFF00"/>
                </a:highlight>
              </a:rPr>
              <a:t> for</a:t>
            </a:r>
            <a:r>
              <a:rPr lang="en-US" sz="1300" dirty="0">
                <a:solidFill>
                  <a:srgbClr val="002060"/>
                </a:solidFill>
                <a:highlight>
                  <a:srgbClr val="FFFF00"/>
                </a:highlight>
              </a:rPr>
              <a:t> MSc STEPS</a:t>
            </a:r>
            <a:r>
              <a:rPr lang="bs-Latn-BA" sz="1300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en-US" sz="1300" dirty="0">
                <a:solidFill>
                  <a:srgbClr val="002060"/>
                </a:solidFill>
                <a:highlight>
                  <a:srgbClr val="FFFF00"/>
                </a:highlight>
              </a:rPr>
              <a:t>students</a:t>
            </a:r>
            <a:r>
              <a:rPr lang="bs-Latn-BA" sz="1300" dirty="0">
                <a:solidFill>
                  <a:srgbClr val="002060"/>
                </a:solidFill>
                <a:highlight>
                  <a:srgbClr val="FFFF00"/>
                </a:highlight>
              </a:rPr>
              <a:t>)</a:t>
            </a:r>
            <a:endParaRPr lang="en-US" sz="1300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rgbClr val="002060"/>
                </a:solidFill>
                <a:highlight>
                  <a:srgbClr val="FFFF00"/>
                </a:highlight>
              </a:rPr>
              <a:t>Brief description of</a:t>
            </a:r>
            <a:r>
              <a:rPr lang="bs-Latn-BA" sz="1300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en-US" sz="1300" dirty="0">
                <a:solidFill>
                  <a:srgbClr val="002060"/>
                </a:solidFill>
                <a:highlight>
                  <a:srgbClr val="FFFF00"/>
                </a:highlight>
              </a:rPr>
              <a:t>the </a:t>
            </a:r>
            <a:r>
              <a:rPr lang="en-US" sz="1300" b="1" dirty="0">
                <a:solidFill>
                  <a:srgbClr val="002060"/>
                </a:solidFill>
                <a:highlight>
                  <a:srgbClr val="FFFF00"/>
                </a:highlight>
              </a:rPr>
              <a:t>work, compliance and availability of research laboratories and ICT </a:t>
            </a:r>
            <a:r>
              <a:rPr lang="en-US" sz="13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centres</a:t>
            </a:r>
            <a:r>
              <a:rPr lang="en-US" sz="1300" b="1" dirty="0">
                <a:solidFill>
                  <a:srgbClr val="002060"/>
                </a:solidFill>
                <a:highlight>
                  <a:srgbClr val="FFFF00"/>
                </a:highlight>
              </a:rPr>
              <a:t> formed within the STEPS project </a:t>
            </a:r>
            <a:r>
              <a:rPr lang="en-US" sz="1300" dirty="0">
                <a:solidFill>
                  <a:srgbClr val="002060"/>
                </a:solidFill>
                <a:highlight>
                  <a:srgbClr val="FFFF00"/>
                </a:highlight>
              </a:rPr>
              <a:t>in terms of work with students - exploitation of equipment and software by students, planning and implementation of research projects, and work on master's theses and doctoral dissertations at partner universities countries,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rgbClr val="002060"/>
                </a:solidFill>
                <a:highlight>
                  <a:srgbClr val="FFFF00"/>
                </a:highlight>
              </a:rPr>
              <a:t>Brief description of</a:t>
            </a:r>
            <a:r>
              <a:rPr lang="bs-Latn-BA" sz="1300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en-US" sz="1300" dirty="0">
                <a:solidFill>
                  <a:srgbClr val="002060"/>
                </a:solidFill>
                <a:highlight>
                  <a:srgbClr val="FFFF00"/>
                </a:highlight>
              </a:rPr>
              <a:t>the </a:t>
            </a:r>
            <a:r>
              <a:rPr lang="en-US" sz="1300" b="1" dirty="0">
                <a:solidFill>
                  <a:srgbClr val="002060"/>
                </a:solidFill>
                <a:highlight>
                  <a:srgbClr val="FFFF00"/>
                </a:highlight>
              </a:rPr>
              <a:t>connection between the Career Office and the MSc STEPS (students)</a:t>
            </a:r>
            <a:r>
              <a:rPr lang="en-US" sz="1300" dirty="0">
                <a:solidFill>
                  <a:srgbClr val="002060"/>
                </a:solidFill>
                <a:highlight>
                  <a:srgbClr val="FFFF00"/>
                </a:highlight>
              </a:rPr>
              <a:t>, describe the information and opportunities offered - planning for professional practice, internships, scholarships and exchange opportunities for students at higher education institutions in partner countries,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rgbClr val="002060"/>
                </a:solidFill>
                <a:highlight>
                  <a:srgbClr val="FFFF00"/>
                </a:highlight>
              </a:rPr>
              <a:t>Brief description of</a:t>
            </a:r>
            <a:r>
              <a:rPr lang="bs-Latn-BA" sz="1300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en-US" sz="1300" b="1" dirty="0">
                <a:solidFill>
                  <a:srgbClr val="002060"/>
                </a:solidFill>
                <a:highlight>
                  <a:srgbClr val="FFFF00"/>
                </a:highlight>
              </a:rPr>
              <a:t>MSc STEPS quality assurance mechanisms </a:t>
            </a:r>
            <a:r>
              <a:rPr lang="en-US" sz="1300" dirty="0">
                <a:solidFill>
                  <a:srgbClr val="002060"/>
                </a:solidFill>
                <a:highlight>
                  <a:srgbClr val="FFFF00"/>
                </a:highlight>
              </a:rPr>
              <a:t>on </a:t>
            </a:r>
            <a:r>
              <a:rPr lang="bs-Latn-BA" sz="1300" dirty="0">
                <a:solidFill>
                  <a:srgbClr val="002060"/>
                </a:solidFill>
                <a:highlight>
                  <a:srgbClr val="FFFF00"/>
                </a:highlight>
              </a:rPr>
              <a:t>PC</a:t>
            </a:r>
            <a:r>
              <a:rPr lang="en-US" sz="1300" dirty="0">
                <a:solidFill>
                  <a:srgbClr val="002060"/>
                </a:solidFill>
                <a:highlight>
                  <a:srgbClr val="FFFF00"/>
                </a:highlight>
              </a:rPr>
              <a:t> HEIs</a:t>
            </a:r>
            <a:r>
              <a:rPr lang="bs-Latn-BA" sz="1300" dirty="0">
                <a:solidFill>
                  <a:srgbClr val="002060"/>
                </a:solidFill>
                <a:highlight>
                  <a:srgbClr val="FFFF00"/>
                </a:highlight>
              </a:rPr>
              <a:t>,</a:t>
            </a:r>
            <a:r>
              <a:rPr lang="en-US" sz="1300" dirty="0">
                <a:solidFill>
                  <a:srgbClr val="002060"/>
                </a:solidFill>
                <a:highlight>
                  <a:srgbClr val="FFFF00"/>
                </a:highlight>
              </a:rPr>
              <a:t> related to student feedback, and the self-evaluation of teaching and research staff (may overlap with activities 6.1)</a:t>
            </a:r>
          </a:p>
          <a:p>
            <a:r>
              <a:rPr lang="bs-Latn-BA" sz="2100" dirty="0">
                <a:solidFill>
                  <a:srgbClr val="002060"/>
                </a:solidFill>
              </a:rPr>
              <a:t>P</a:t>
            </a:r>
            <a:r>
              <a:rPr lang="en-US" sz="2100" dirty="0" err="1">
                <a:solidFill>
                  <a:srgbClr val="002060"/>
                </a:solidFill>
              </a:rPr>
              <a:t>rovide</a:t>
            </a:r>
            <a:r>
              <a:rPr lang="en-US" sz="2100" dirty="0">
                <a:solidFill>
                  <a:srgbClr val="002060"/>
                </a:solidFill>
              </a:rPr>
              <a:t> all documents related to the MSc STEPS programme plan at your University</a:t>
            </a:r>
            <a:endParaRPr lang="bs-Latn-BA" sz="19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CDAA-EAA7-4DF3-B775-8E382EA6ACFF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0" y="6221288"/>
            <a:ext cx="2042999" cy="48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0" y="152393"/>
            <a:ext cx="911309" cy="48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1911" y="987110"/>
            <a:ext cx="1978270" cy="27925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E04EFE-2793-4871-B26B-E3F4928B543D}"/>
              </a:ext>
            </a:extLst>
          </p:cNvPr>
          <p:cNvSpPr txBox="1"/>
          <p:nvPr/>
        </p:nvSpPr>
        <p:spPr>
          <a:xfrm>
            <a:off x="8214804" y="39985"/>
            <a:ext cx="39771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Workshops</a:t>
            </a:r>
            <a:r>
              <a:rPr lang="bs-Latn-BA" sz="1200" b="1" dirty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Lab Demonstration, 20-26 November</a:t>
            </a:r>
            <a:r>
              <a:rPr lang="bs-Latn-BA" sz="1200" b="1" dirty="0">
                <a:solidFill>
                  <a:schemeClr val="accent1">
                    <a:lumMod val="50000"/>
                  </a:schemeClr>
                </a:solidFill>
              </a:rPr>
              <a:t>, 2022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Agricultural University of Tirana (AUT), Tirana, Albania</a:t>
            </a:r>
          </a:p>
        </p:txBody>
      </p:sp>
    </p:spTree>
    <p:extLst>
      <p:ext uri="{BB962C8B-B14F-4D97-AF65-F5344CB8AC3E}">
        <p14:creationId xmlns:p14="http://schemas.microsoft.com/office/powerpoint/2010/main" val="1178734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17952</TotalTime>
  <Words>1308</Words>
  <Application>Microsoft Office PowerPoint</Application>
  <PresentationFormat>Widescreen</PresentationFormat>
  <Paragraphs>115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tema</vt:lpstr>
      <vt:lpstr>MSc in Sustainable Food Production Systems/STEPS Erasmus+, Key Action - 2 Cooperation for innovation and the exchange of good practices Capacity Building in the field of higher education</vt:lpstr>
      <vt:lpstr>Current Status and Overview of WP5 and WP7</vt:lpstr>
      <vt:lpstr>WP5 - Development of infrastructures </vt:lpstr>
      <vt:lpstr>GUIDE FOR SUBMISSION OF ALL DOCUMENTS RELATED TO THE PURCHASE, DELIVERY, OPERATION AND MAINTENANCE OF EQUIPMENT UNDER THE ERASMUS+ STEPS PROJECT IN THE PARTNERS COUNTRIES HEIs</vt:lpstr>
      <vt:lpstr>WP 5 - Development of infrastructures </vt:lpstr>
      <vt:lpstr>PowerPoint Presentation</vt:lpstr>
      <vt:lpstr>example of UNBI digitized and uploaded material on STEPS LMS platform</vt:lpstr>
      <vt:lpstr>WP7 STEPS programme delivery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Enkeleda Berberi</cp:lastModifiedBy>
  <cp:revision>221</cp:revision>
  <dcterms:created xsi:type="dcterms:W3CDTF">2016-12-05T08:02:56Z</dcterms:created>
  <dcterms:modified xsi:type="dcterms:W3CDTF">2022-11-28T10:35:59Z</dcterms:modified>
</cp:coreProperties>
</file>